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2" r:id="rId2"/>
    <p:sldId id="389" r:id="rId3"/>
    <p:sldId id="369" r:id="rId4"/>
    <p:sldId id="405" r:id="rId5"/>
    <p:sldId id="406" r:id="rId6"/>
    <p:sldId id="407" r:id="rId7"/>
    <p:sldId id="408" r:id="rId8"/>
    <p:sldId id="410" r:id="rId9"/>
    <p:sldId id="409" r:id="rId10"/>
    <p:sldId id="411" r:id="rId11"/>
    <p:sldId id="412"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30" r:id="rId30"/>
    <p:sldId id="431" r:id="rId31"/>
    <p:sldId id="432" r:id="rId32"/>
    <p:sldId id="433" r:id="rId33"/>
    <p:sldId id="434" r:id="rId34"/>
    <p:sldId id="435" r:id="rId35"/>
    <p:sldId id="436" r:id="rId36"/>
    <p:sldId id="437" r:id="rId37"/>
    <p:sldId id="438" r:id="rId38"/>
    <p:sldId id="439" r:id="rId39"/>
    <p:sldId id="440" r:id="rId40"/>
    <p:sldId id="441" r:id="rId41"/>
    <p:sldId id="442" r:id="rId42"/>
    <p:sldId id="443" r:id="rId43"/>
    <p:sldId id="444" r:id="rId44"/>
    <p:sldId id="44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ad ameer" initials="Ha" lastIdx="1" clrIdx="0">
    <p:extLst>
      <p:ext uri="{19B8F6BF-5375-455C-9EA6-DF929625EA0E}">
        <p15:presenceInfo xmlns:p15="http://schemas.microsoft.com/office/powerpoint/2012/main" userId="ce9783c2084273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AF09-0C0D-4551-810F-9DE09E5B20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4CB085-B142-473F-8808-E3F6BEC29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E56D37-AC77-4748-A337-90957AFF3326}"/>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9644BDEB-9F16-4DEB-95F3-BD2749A64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C6035-4476-4087-B9AE-A1C86F5877A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457930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A62D-2883-4807-9FDC-419EFC62D8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4249C2-6E23-41A6-AB77-8ABB939B20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C2621-A7DC-4C82-AA67-50CF6517C6C6}"/>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D0C247CA-1430-4234-B437-FEFE8340A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7B353-9E07-4762-9F40-550085EA40B1}"/>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659334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AD74F2-156A-4F30-B48F-36A447831F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FC68D4-CCDB-4263-95B9-0647E7F9BB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82557-23A0-4F9A-A787-1F2D6E59DC8D}"/>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777C4AE5-4DD4-4A3E-A51A-112F803697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0C0DC-824F-4444-B488-A64C07753656}"/>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69462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3B2-80CC-4905-8505-15285AB7B1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0F3B28-A83E-4DE4-BFC6-1CB270E766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B1F7D-FFD7-4573-ADE0-D1DEDF4E7E9C}"/>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75B53B47-B0D7-4CA6-BF2E-917A251931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25392-9664-4451-AA52-5C136EB1541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01591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579C-5D65-44C6-8828-0C03BE7C6F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492CDE-4A11-42DC-B63C-3BDE5B323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EC540F-4F09-42A5-879F-9FAE07D6E5F7}"/>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F7D71DCB-00A4-490C-9428-CC492B217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EF79D-D419-42B2-975A-06586E90268F}"/>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2285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AAE7-B0D9-4361-BEA4-2EA972918A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ADA20-0A71-416F-94E3-6408FE53DC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AC58E-3854-4E9A-8C85-12373F63B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3ACDD2-3842-4EAC-9375-A9BA36D09A81}"/>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6" name="Footer Placeholder 5">
            <a:extLst>
              <a:ext uri="{FF2B5EF4-FFF2-40B4-BE49-F238E27FC236}">
                <a16:creationId xmlns:a16="http://schemas.microsoft.com/office/drawing/2014/main" id="{D954AF12-CFF2-4E02-AE0E-BC08E5CF2C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8EFF0C-CA7F-4292-82F6-3C7379E5A953}"/>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970094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4FCE-2DFB-46A5-AE67-BC84FCB106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19AFDB-1E22-413A-BCAE-769920226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3F9D1-9F4B-4183-9DAF-A1E9324ABE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2DBFE3-8427-4F67-BED3-0C946F2A9A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1FCDA1-838D-4CBE-BF9F-BDA96512C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5C91A0-D7F5-4190-B252-A55C6FC800EC}"/>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8" name="Footer Placeholder 7">
            <a:extLst>
              <a:ext uri="{FF2B5EF4-FFF2-40B4-BE49-F238E27FC236}">
                <a16:creationId xmlns:a16="http://schemas.microsoft.com/office/drawing/2014/main" id="{D63C7620-1C98-420C-BF03-CB1FF87EEC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534BEF-38E0-40C2-84C0-EA8A0FC75E30}"/>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555971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E6AD-D1D8-4C15-9E1F-022117A78F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E494B2-5C8C-418A-895A-AA06A9A35111}"/>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4" name="Footer Placeholder 3">
            <a:extLst>
              <a:ext uri="{FF2B5EF4-FFF2-40B4-BE49-F238E27FC236}">
                <a16:creationId xmlns:a16="http://schemas.microsoft.com/office/drawing/2014/main" id="{1BC00183-4803-4973-9A08-386CF6533A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A0E28C-C9BE-4BA8-9037-72A8E2B05AAC}"/>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377102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B6BA5-5FF1-4D58-A8B0-E155CF63C67D}"/>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3" name="Footer Placeholder 2">
            <a:extLst>
              <a:ext uri="{FF2B5EF4-FFF2-40B4-BE49-F238E27FC236}">
                <a16:creationId xmlns:a16="http://schemas.microsoft.com/office/drawing/2014/main" id="{30BD8E9A-BA91-4859-BF60-EA7EA99BF3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0FD84C-1E5F-4188-98EE-A3E659B6C215}"/>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149149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F14E4-4B78-4DE0-ABB2-B9A2D0A906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2375F-867D-41B6-B0AB-8D4473506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1FF3F-84CD-40E2-9648-ADD572B4C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81EB4-528B-410D-916E-9F60E8EF47CF}"/>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6" name="Footer Placeholder 5">
            <a:extLst>
              <a:ext uri="{FF2B5EF4-FFF2-40B4-BE49-F238E27FC236}">
                <a16:creationId xmlns:a16="http://schemas.microsoft.com/office/drawing/2014/main" id="{A7679A4E-F25A-4EF0-91F8-4E92A41D4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825C4-7685-4C27-96B4-1398E84F4E1E}"/>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2183749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FEF52-27E1-470B-960A-3017E9D50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7AD330-EA1F-4B52-BCBD-BBB7F3973B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41A376-B08B-4E4A-ADCA-59E2D43065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A5A6E-0B4C-4543-8A0B-4006B917B243}"/>
              </a:ext>
            </a:extLst>
          </p:cNvPr>
          <p:cNvSpPr>
            <a:spLocks noGrp="1"/>
          </p:cNvSpPr>
          <p:nvPr>
            <p:ph type="dt" sz="half" idx="10"/>
          </p:nvPr>
        </p:nvSpPr>
        <p:spPr/>
        <p:txBody>
          <a:bodyPr/>
          <a:lstStyle/>
          <a:p>
            <a:fld id="{14901A58-323E-4A4A-993E-24A8F121F36A}" type="datetimeFigureOut">
              <a:rPr lang="en-US" smtClean="0"/>
              <a:t>4/30/2021</a:t>
            </a:fld>
            <a:endParaRPr lang="en-US"/>
          </a:p>
        </p:txBody>
      </p:sp>
      <p:sp>
        <p:nvSpPr>
          <p:cNvPr id="6" name="Footer Placeholder 5">
            <a:extLst>
              <a:ext uri="{FF2B5EF4-FFF2-40B4-BE49-F238E27FC236}">
                <a16:creationId xmlns:a16="http://schemas.microsoft.com/office/drawing/2014/main" id="{FB628709-FFEC-439F-B94C-EFE7E7400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6D7AD-EEDB-481E-99F6-53316C972533}"/>
              </a:ext>
            </a:extLst>
          </p:cNvPr>
          <p:cNvSpPr>
            <a:spLocks noGrp="1"/>
          </p:cNvSpPr>
          <p:nvPr>
            <p:ph type="sldNum" sz="quarter" idx="12"/>
          </p:nvPr>
        </p:nvSpPr>
        <p:spPr/>
        <p:txBody>
          <a:bodyPr/>
          <a:lstStyle/>
          <a:p>
            <a:fld id="{BC894CD5-09D2-4891-9401-7B288A15C7E6}" type="slidenum">
              <a:rPr lang="en-US" smtClean="0"/>
              <a:t>‹#›</a:t>
            </a:fld>
            <a:endParaRPr lang="en-US"/>
          </a:p>
        </p:txBody>
      </p:sp>
    </p:spTree>
    <p:extLst>
      <p:ext uri="{BB962C8B-B14F-4D97-AF65-F5344CB8AC3E}">
        <p14:creationId xmlns:p14="http://schemas.microsoft.com/office/powerpoint/2010/main" val="298511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CC869C-4805-47F9-B17F-5374D8A26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2441C0-89C7-4E0A-BCBC-EC75FA087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5CE10-610E-4C8A-96BF-0B34912A1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01A58-323E-4A4A-993E-24A8F121F36A}" type="datetimeFigureOut">
              <a:rPr lang="en-US" smtClean="0"/>
              <a:t>4/30/2021</a:t>
            </a:fld>
            <a:endParaRPr lang="en-US"/>
          </a:p>
        </p:txBody>
      </p:sp>
      <p:sp>
        <p:nvSpPr>
          <p:cNvPr id="5" name="Footer Placeholder 4">
            <a:extLst>
              <a:ext uri="{FF2B5EF4-FFF2-40B4-BE49-F238E27FC236}">
                <a16:creationId xmlns:a16="http://schemas.microsoft.com/office/drawing/2014/main" id="{CA5BB9FE-4833-444A-B873-2179854E72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76045-948B-4F49-8766-CE3CE4821E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894CD5-09D2-4891-9401-7B288A15C7E6}" type="slidenum">
              <a:rPr lang="en-US" smtClean="0"/>
              <a:t>‹#›</a:t>
            </a:fld>
            <a:endParaRPr lang="en-US"/>
          </a:p>
        </p:txBody>
      </p:sp>
    </p:spTree>
    <p:extLst>
      <p:ext uri="{BB962C8B-B14F-4D97-AF65-F5344CB8AC3E}">
        <p14:creationId xmlns:p14="http://schemas.microsoft.com/office/powerpoint/2010/main" val="3004175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netflix.com/"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www.netflix.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netflix.com/" TargetMode="External"/><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hyperlink" Target="http://www.netflix.com/" TargetMode="Externa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13B631-0584-40FC-995D-A3CFABE27F7B}"/>
              </a:ext>
            </a:extLst>
          </p:cNvPr>
          <p:cNvSpPr txBox="1"/>
          <p:nvPr/>
        </p:nvSpPr>
        <p:spPr>
          <a:xfrm>
            <a:off x="4876798" y="3417240"/>
            <a:ext cx="2438399" cy="646331"/>
          </a:xfrm>
          <a:prstGeom prst="rect">
            <a:avLst/>
          </a:prstGeom>
          <a:noFill/>
        </p:spPr>
        <p:txBody>
          <a:bodyPr wrap="square" rtlCol="0">
            <a:spAutoFit/>
          </a:bodyPr>
          <a:lstStyle/>
          <a:p>
            <a:r>
              <a:rPr lang="en-US" sz="3600" b="1" dirty="0">
                <a:solidFill>
                  <a:srgbClr val="002060"/>
                </a:solidFill>
              </a:rPr>
              <a:t>Section # 2</a:t>
            </a: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D43C-8B75-4120-BF2D-69C508AD04DF}"/>
              </a:ext>
            </a:extLst>
          </p:cNvPr>
          <p:cNvSpPr/>
          <p:nvPr/>
        </p:nvSpPr>
        <p:spPr>
          <a:xfrm>
            <a:off x="3742701" y="4063571"/>
            <a:ext cx="4706608" cy="830997"/>
          </a:xfrm>
          <a:prstGeom prst="rect">
            <a:avLst/>
          </a:prstGeom>
        </p:spPr>
        <p:txBody>
          <a:bodyPr wrap="none">
            <a:spAutoFit/>
          </a:bodyPr>
          <a:lstStyle/>
          <a:p>
            <a:pPr algn="ctr"/>
            <a:r>
              <a:rPr lang="en-US" sz="2400" b="1" dirty="0"/>
              <a:t> Introduction to AWS Terminologies</a:t>
            </a:r>
          </a:p>
          <a:p>
            <a:pPr algn="ctr"/>
            <a:r>
              <a:rPr lang="en-US" sz="2400" b="1" dirty="0">
                <a:solidFill>
                  <a:schemeClr val="accent1">
                    <a:lumMod val="75000"/>
                  </a:schemeClr>
                </a:solidFill>
              </a:rPr>
              <a:t>VPC</a:t>
            </a:r>
          </a:p>
        </p:txBody>
      </p:sp>
      <p:pic>
        <p:nvPicPr>
          <p:cNvPr id="5" name="Picture 4">
            <a:extLst>
              <a:ext uri="{FF2B5EF4-FFF2-40B4-BE49-F238E27FC236}">
                <a16:creationId xmlns:a16="http://schemas.microsoft.com/office/drawing/2014/main" id="{B9781A70-0BEF-43E5-9773-59CDC4ABC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981" y="294873"/>
            <a:ext cx="5430844" cy="2393369"/>
          </a:xfrm>
          <a:prstGeom prst="rect">
            <a:avLst/>
          </a:prstGeom>
        </p:spPr>
      </p:pic>
      <p:pic>
        <p:nvPicPr>
          <p:cNvPr id="4" name="Picture 3">
            <a:extLst>
              <a:ext uri="{FF2B5EF4-FFF2-40B4-BE49-F238E27FC236}">
                <a16:creationId xmlns:a16="http://schemas.microsoft.com/office/drawing/2014/main" id="{79984316-6A81-4A11-BE46-8C79A190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198" y="4792569"/>
            <a:ext cx="2953162" cy="1962424"/>
          </a:xfrm>
          <a:prstGeom prst="rect">
            <a:avLst/>
          </a:prstGeom>
        </p:spPr>
      </p:pic>
    </p:spTree>
    <p:extLst>
      <p:ext uri="{BB962C8B-B14F-4D97-AF65-F5344CB8AC3E}">
        <p14:creationId xmlns:p14="http://schemas.microsoft.com/office/powerpoint/2010/main" val="28725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307222"/>
            <a:ext cx="321425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(Elastic Compute Cloud)</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6" name="object 2">
            <a:extLst>
              <a:ext uri="{FF2B5EF4-FFF2-40B4-BE49-F238E27FC236}">
                <a16:creationId xmlns:a16="http://schemas.microsoft.com/office/drawing/2014/main" id="{E3C2B41C-1C70-4D51-836B-AC1B52B23A16}"/>
              </a:ext>
            </a:extLst>
          </p:cNvPr>
          <p:cNvSpPr/>
          <p:nvPr/>
        </p:nvSpPr>
        <p:spPr>
          <a:xfrm>
            <a:off x="1176896" y="1891374"/>
            <a:ext cx="9015982" cy="450549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899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2422"/>
            <a:ext cx="321425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(Elastic Compute Cloud)</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7" name="object 2">
            <a:extLst>
              <a:ext uri="{FF2B5EF4-FFF2-40B4-BE49-F238E27FC236}">
                <a16:creationId xmlns:a16="http://schemas.microsoft.com/office/drawing/2014/main" id="{5E142E8D-3569-4612-A091-848C284B8FFF}"/>
              </a:ext>
            </a:extLst>
          </p:cNvPr>
          <p:cNvSpPr/>
          <p:nvPr/>
        </p:nvSpPr>
        <p:spPr>
          <a:xfrm>
            <a:off x="5786202" y="3812998"/>
            <a:ext cx="6382327" cy="2897909"/>
          </a:xfrm>
          <a:prstGeom prst="rect">
            <a:avLst/>
          </a:prstGeom>
          <a:blipFill>
            <a:blip r:embed="rId3" cstate="print"/>
            <a:stretch>
              <a:fillRect l="-5289" t="-11857" r="-3909" b="-16749"/>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03BDA688-9C3B-496C-85AB-876DEF7E01A5}"/>
              </a:ext>
            </a:extLst>
          </p:cNvPr>
          <p:cNvSpPr txBox="1"/>
          <p:nvPr/>
        </p:nvSpPr>
        <p:spPr>
          <a:xfrm>
            <a:off x="274646" y="1776181"/>
            <a:ext cx="8305936" cy="92333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Think about a basic computer that's basically what EC2 is.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It's the virtual equivalent of the computer that is currently sitting in front of you.</a:t>
            </a:r>
          </a:p>
        </p:txBody>
      </p:sp>
    </p:spTree>
    <p:extLst>
      <p:ext uri="{BB962C8B-B14F-4D97-AF65-F5344CB8AC3E}">
        <p14:creationId xmlns:p14="http://schemas.microsoft.com/office/powerpoint/2010/main" val="39244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2422"/>
            <a:ext cx="321425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(Elastic Compute Cloud)</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03BDA688-9C3B-496C-85AB-876DEF7E01A5}"/>
              </a:ext>
            </a:extLst>
          </p:cNvPr>
          <p:cNvSpPr txBox="1"/>
          <p:nvPr/>
        </p:nvSpPr>
        <p:spPr>
          <a:xfrm>
            <a:off x="274646" y="1776181"/>
            <a:ext cx="9386590" cy="1754326"/>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In terms of AWS don’t actually think about a base computer.</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Think about a server computer because generally AWS is used by enterprise companies.</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They're using these computers of compute power as servers.</a:t>
            </a:r>
          </a:p>
          <a:p>
            <a:pPr marL="285750" indent="-285750">
              <a:buClr>
                <a:srgbClr val="C00000"/>
              </a:buClr>
              <a:buFont typeface="Arial" panose="020B0604020202020204" pitchFamily="34" charset="0"/>
              <a:buChar char="•"/>
            </a:pPr>
            <a:endParaRPr lang="en-US" dirty="0"/>
          </a:p>
        </p:txBody>
      </p:sp>
      <p:sp>
        <p:nvSpPr>
          <p:cNvPr id="13" name="object 2">
            <a:extLst>
              <a:ext uri="{FF2B5EF4-FFF2-40B4-BE49-F238E27FC236}">
                <a16:creationId xmlns:a16="http://schemas.microsoft.com/office/drawing/2014/main" id="{053086D1-E4BF-4E57-A346-C30C9C922DC8}"/>
              </a:ext>
            </a:extLst>
          </p:cNvPr>
          <p:cNvSpPr/>
          <p:nvPr/>
        </p:nvSpPr>
        <p:spPr>
          <a:xfrm>
            <a:off x="4738398" y="3598529"/>
            <a:ext cx="7342909" cy="3112378"/>
          </a:xfrm>
          <a:prstGeom prst="rect">
            <a:avLst/>
          </a:prstGeom>
          <a:blipFill>
            <a:blip r:embed="rId3" cstate="print"/>
            <a:stretch>
              <a:fillRect l="-3830" t="-11825" r="-4270" b="-17294"/>
            </a:stretch>
          </a:blipFill>
        </p:spPr>
        <p:txBody>
          <a:bodyPr wrap="square" lIns="0" tIns="0" rIns="0" bIns="0" rtlCol="0"/>
          <a:lstStyle/>
          <a:p>
            <a:endParaRPr/>
          </a:p>
        </p:txBody>
      </p:sp>
    </p:spTree>
    <p:extLst>
      <p:ext uri="{BB962C8B-B14F-4D97-AF65-F5344CB8AC3E}">
        <p14:creationId xmlns:p14="http://schemas.microsoft.com/office/powerpoint/2010/main" val="325082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2422"/>
            <a:ext cx="15240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Analogy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03BDA688-9C3B-496C-85AB-876DEF7E01A5}"/>
              </a:ext>
            </a:extLst>
          </p:cNvPr>
          <p:cNvSpPr txBox="1"/>
          <p:nvPr/>
        </p:nvSpPr>
        <p:spPr>
          <a:xfrm>
            <a:off x="274646" y="1776181"/>
            <a:ext cx="9386590" cy="36933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How does Netflix specifically use EC2 ?</a:t>
            </a:r>
          </a:p>
        </p:txBody>
      </p:sp>
      <p:sp>
        <p:nvSpPr>
          <p:cNvPr id="7" name="object 2">
            <a:extLst>
              <a:ext uri="{FF2B5EF4-FFF2-40B4-BE49-F238E27FC236}">
                <a16:creationId xmlns:a16="http://schemas.microsoft.com/office/drawing/2014/main" id="{CAB700D8-C63B-44EB-BA25-7C31E7833D30}"/>
              </a:ext>
            </a:extLst>
          </p:cNvPr>
          <p:cNvSpPr/>
          <p:nvPr/>
        </p:nvSpPr>
        <p:spPr>
          <a:xfrm>
            <a:off x="2613891" y="2145513"/>
            <a:ext cx="8488217" cy="4659136"/>
          </a:xfrm>
          <a:prstGeom prst="rect">
            <a:avLst/>
          </a:prstGeom>
          <a:blipFill>
            <a:blip r:embed="rId3" cstate="print"/>
            <a:stretch>
              <a:fillRect l="-2590" t="-1204" r="-4677" b="-5534"/>
            </a:stretch>
          </a:blipFill>
        </p:spPr>
        <p:txBody>
          <a:bodyPr wrap="square" lIns="0" tIns="0" rIns="0" bIns="0" rtlCol="0"/>
          <a:lstStyle/>
          <a:p>
            <a:endParaRPr/>
          </a:p>
        </p:txBody>
      </p:sp>
      <p:sp>
        <p:nvSpPr>
          <p:cNvPr id="12" name="object 3">
            <a:extLst>
              <a:ext uri="{FF2B5EF4-FFF2-40B4-BE49-F238E27FC236}">
                <a16:creationId xmlns:a16="http://schemas.microsoft.com/office/drawing/2014/main" id="{025089C0-C0B2-47E0-970A-7F14769E543F}"/>
              </a:ext>
            </a:extLst>
          </p:cNvPr>
          <p:cNvSpPr txBox="1">
            <a:spLocks noGrp="1"/>
          </p:cNvSpPr>
          <p:nvPr>
            <p:ph type="title"/>
          </p:nvPr>
        </p:nvSpPr>
        <p:spPr>
          <a:xfrm>
            <a:off x="2946401" y="3522581"/>
            <a:ext cx="1577975" cy="635000"/>
          </a:xfrm>
          <a:prstGeom prst="rect">
            <a:avLst/>
          </a:prstGeom>
        </p:spPr>
        <p:txBody>
          <a:bodyPr vert="horz" wrap="square" lIns="0" tIns="12700" rIns="0" bIns="0" rtlCol="0">
            <a:spAutoFit/>
          </a:bodyPr>
          <a:lstStyle/>
          <a:p>
            <a:pPr marL="12700">
              <a:lnSpc>
                <a:spcPct val="100000"/>
              </a:lnSpc>
              <a:spcBef>
                <a:spcPts val="100"/>
              </a:spcBef>
            </a:pPr>
            <a:r>
              <a:rPr sz="4000" b="1" i="1" dirty="0">
                <a:latin typeface="Arial"/>
                <a:cs typeface="Arial"/>
              </a:rPr>
              <a:t>Netf</a:t>
            </a:r>
            <a:r>
              <a:rPr sz="4000" b="1" i="1" spc="-5" dirty="0">
                <a:latin typeface="Arial"/>
                <a:cs typeface="Arial"/>
              </a:rPr>
              <a:t>li</a:t>
            </a:r>
            <a:r>
              <a:rPr sz="4000" b="1" i="1" dirty="0">
                <a:latin typeface="Arial"/>
                <a:cs typeface="Arial"/>
              </a:rPr>
              <a:t>x</a:t>
            </a:r>
            <a:endParaRPr sz="4000" dirty="0">
              <a:latin typeface="Arial"/>
              <a:cs typeface="Arial"/>
            </a:endParaRPr>
          </a:p>
        </p:txBody>
      </p:sp>
    </p:spTree>
    <p:extLst>
      <p:ext uri="{BB962C8B-B14F-4D97-AF65-F5344CB8AC3E}">
        <p14:creationId xmlns:p14="http://schemas.microsoft.com/office/powerpoint/2010/main" val="242008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2422"/>
            <a:ext cx="15240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Analogy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03BDA688-9C3B-496C-85AB-876DEF7E01A5}"/>
              </a:ext>
            </a:extLst>
          </p:cNvPr>
          <p:cNvSpPr txBox="1"/>
          <p:nvPr/>
        </p:nvSpPr>
        <p:spPr>
          <a:xfrm>
            <a:off x="274646" y="1776181"/>
            <a:ext cx="9386590" cy="92333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When you go to </a:t>
            </a:r>
            <a:r>
              <a:rPr lang="en-US" dirty="0">
                <a:hlinkClick r:id="rId3"/>
              </a:rPr>
              <a:t>www.Netflix.com</a:t>
            </a:r>
            <a:r>
              <a:rPr lang="en-US" dirty="0"/>
              <a:t> you come to their home page and you would see something that looks exactly like this.</a:t>
            </a:r>
          </a:p>
          <a:p>
            <a:pPr marL="285750" indent="-285750">
              <a:buClr>
                <a:srgbClr val="C00000"/>
              </a:buClr>
              <a:buFont typeface="Arial" panose="020B0604020202020204" pitchFamily="34" charset="0"/>
              <a:buChar char="•"/>
            </a:pPr>
            <a:endParaRPr lang="en-US" dirty="0"/>
          </a:p>
        </p:txBody>
      </p:sp>
      <p:sp>
        <p:nvSpPr>
          <p:cNvPr id="13" name="object 2">
            <a:extLst>
              <a:ext uri="{FF2B5EF4-FFF2-40B4-BE49-F238E27FC236}">
                <a16:creationId xmlns:a16="http://schemas.microsoft.com/office/drawing/2014/main" id="{9B06ACA5-CBC4-4541-8C7D-78E0D67F7FEA}"/>
              </a:ext>
            </a:extLst>
          </p:cNvPr>
          <p:cNvSpPr/>
          <p:nvPr/>
        </p:nvSpPr>
        <p:spPr>
          <a:xfrm>
            <a:off x="3223412" y="2369816"/>
            <a:ext cx="7065898" cy="434109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0273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2">
            <a:extLst>
              <a:ext uri="{FF2B5EF4-FFF2-40B4-BE49-F238E27FC236}">
                <a16:creationId xmlns:a16="http://schemas.microsoft.com/office/drawing/2014/main" id="{CAB700D8-C63B-44EB-BA25-7C31E7833D30}"/>
              </a:ext>
            </a:extLst>
          </p:cNvPr>
          <p:cNvSpPr/>
          <p:nvPr/>
        </p:nvSpPr>
        <p:spPr>
          <a:xfrm>
            <a:off x="4054765" y="3010592"/>
            <a:ext cx="7862590" cy="3847408"/>
          </a:xfrm>
          <a:prstGeom prst="rect">
            <a:avLst/>
          </a:prstGeom>
          <a:blipFill>
            <a:blip r:embed="rId2" cstate="print"/>
            <a:stretch>
              <a:fillRect l="-2590" t="-1204" r="-4677" b="-5534"/>
            </a:stretch>
          </a:blipFill>
        </p:spPr>
        <p:txBody>
          <a:bodyPr wrap="square" lIns="0" tIns="0" rIns="0" bIns="0" rtlCol="0"/>
          <a:lstStyle/>
          <a:p>
            <a:endParaRPr lang="en-US" dirty="0"/>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2422"/>
            <a:ext cx="152400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EC2 Analogy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03BDA688-9C3B-496C-85AB-876DEF7E01A5}"/>
              </a:ext>
            </a:extLst>
          </p:cNvPr>
          <p:cNvSpPr txBox="1"/>
          <p:nvPr/>
        </p:nvSpPr>
        <p:spPr>
          <a:xfrm>
            <a:off x="274646" y="1637635"/>
            <a:ext cx="9386590"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Amazon EC2 instances doing is acting as a </a:t>
            </a:r>
            <a:r>
              <a:rPr lang="en-US" b="1" dirty="0">
                <a:solidFill>
                  <a:schemeClr val="accent1">
                    <a:lumMod val="75000"/>
                  </a:schemeClr>
                </a:solidFill>
              </a:rPr>
              <a:t>server</a:t>
            </a:r>
            <a:r>
              <a:rPr lang="en-US" dirty="0"/>
              <a:t> or a </a:t>
            </a:r>
            <a:r>
              <a:rPr lang="en-US" b="1" dirty="0">
                <a:solidFill>
                  <a:schemeClr val="accent1">
                    <a:lumMod val="75000"/>
                  </a:schemeClr>
                </a:solidFill>
              </a:rPr>
              <a:t>web hosting server</a:t>
            </a:r>
            <a:r>
              <a:rPr lang="en-US" dirty="0"/>
              <a: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If you have an Internet connection you go to </a:t>
            </a:r>
            <a:r>
              <a:rPr lang="en-US" dirty="0">
                <a:hlinkClick r:id="rId4"/>
              </a:rPr>
              <a:t>www.Netflix.com</a:t>
            </a:r>
            <a:r>
              <a:rPr lang="en-US" dirty="0"/>
              <a:t>, connecting to an Amazon EC2 Instance which is currently serving as a web hosting server and that EC2 instance contains all the files and the code to give you this  Web page.</a:t>
            </a:r>
          </a:p>
        </p:txBody>
      </p:sp>
      <p:sp>
        <p:nvSpPr>
          <p:cNvPr id="2" name="Callout: Double Bent Line 1">
            <a:extLst>
              <a:ext uri="{FF2B5EF4-FFF2-40B4-BE49-F238E27FC236}">
                <a16:creationId xmlns:a16="http://schemas.microsoft.com/office/drawing/2014/main" id="{4020AF15-8D53-4943-B3C0-4192BE708CCB}"/>
              </a:ext>
            </a:extLst>
          </p:cNvPr>
          <p:cNvSpPr/>
          <p:nvPr/>
        </p:nvSpPr>
        <p:spPr>
          <a:xfrm>
            <a:off x="563421" y="3343141"/>
            <a:ext cx="2955634" cy="1716034"/>
          </a:xfrm>
          <a:prstGeom prst="borderCallout3">
            <a:avLst>
              <a:gd name="adj1" fmla="val 18212"/>
              <a:gd name="adj2" fmla="val -520"/>
              <a:gd name="adj3" fmla="val 18750"/>
              <a:gd name="adj4" fmla="val -16667"/>
              <a:gd name="adj5" fmla="val 100000"/>
              <a:gd name="adj6" fmla="val -16667"/>
              <a:gd name="adj7" fmla="val 95667"/>
              <a:gd name="adj8" fmla="val 13287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bject 2">
            <a:extLst>
              <a:ext uri="{FF2B5EF4-FFF2-40B4-BE49-F238E27FC236}">
                <a16:creationId xmlns:a16="http://schemas.microsoft.com/office/drawing/2014/main" id="{3382E0B5-DFE1-4CA5-A5F5-98911EF0A1B8}"/>
              </a:ext>
            </a:extLst>
          </p:cNvPr>
          <p:cNvSpPr/>
          <p:nvPr/>
        </p:nvSpPr>
        <p:spPr>
          <a:xfrm>
            <a:off x="563420" y="3347271"/>
            <a:ext cx="2955633" cy="1711903"/>
          </a:xfrm>
          <a:prstGeom prst="rect">
            <a:avLst/>
          </a:prstGeom>
          <a:blipFill>
            <a:blip r:embed="rId5" cstate="print"/>
            <a:stretch>
              <a:fillRect/>
            </a:stretch>
          </a:blipFill>
        </p:spPr>
        <p:txBody>
          <a:bodyPr wrap="square" lIns="0" tIns="0" rIns="0" bIns="0" rtlCol="0"/>
          <a:lstStyle/>
          <a:p>
            <a:endParaRPr/>
          </a:p>
        </p:txBody>
      </p:sp>
      <p:sp>
        <p:nvSpPr>
          <p:cNvPr id="3" name="Callout: Line with No Border 2">
            <a:extLst>
              <a:ext uri="{FF2B5EF4-FFF2-40B4-BE49-F238E27FC236}">
                <a16:creationId xmlns:a16="http://schemas.microsoft.com/office/drawing/2014/main" id="{60C021FD-DD9D-40BB-8344-FDF8EFD4B807}"/>
              </a:ext>
            </a:extLst>
          </p:cNvPr>
          <p:cNvSpPr/>
          <p:nvPr/>
        </p:nvSpPr>
        <p:spPr>
          <a:xfrm>
            <a:off x="3906982" y="3848810"/>
            <a:ext cx="1967346" cy="468906"/>
          </a:xfrm>
          <a:prstGeom prst="callout1">
            <a:avLst>
              <a:gd name="adj1" fmla="val 98220"/>
              <a:gd name="adj2" fmla="val 30617"/>
              <a:gd name="adj3" fmla="val 237693"/>
              <a:gd name="adj4" fmla="val 305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hlinkClick r:id="rId4">
                  <a:extLst>
                    <a:ext uri="{A12FA001-AC4F-418D-AE19-62706E023703}">
                      <ahyp:hlinkClr xmlns:ahyp="http://schemas.microsoft.com/office/drawing/2018/hyperlinkcolor" val="tx"/>
                    </a:ext>
                  </a:extLst>
                </a:hlinkClick>
              </a:rPr>
              <a:t>www.Netflix.com</a:t>
            </a:r>
            <a:endParaRPr lang="en-US">
              <a:solidFill>
                <a:schemeClr val="bg1"/>
              </a:solidFill>
            </a:endParaRPr>
          </a:p>
        </p:txBody>
      </p:sp>
    </p:spTree>
    <p:extLst>
      <p:ext uri="{BB962C8B-B14F-4D97-AF65-F5344CB8AC3E}">
        <p14:creationId xmlns:p14="http://schemas.microsoft.com/office/powerpoint/2010/main" val="264778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307222"/>
            <a:ext cx="13485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Conclusion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C7B31A68-00DC-4651-8A25-338AE8408284}"/>
              </a:ext>
            </a:extLst>
          </p:cNvPr>
          <p:cNvSpPr txBox="1"/>
          <p:nvPr/>
        </p:nvSpPr>
        <p:spPr>
          <a:xfrm>
            <a:off x="773408" y="2080644"/>
            <a:ext cx="10421207" cy="341632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Think  EC2 Instance as a virtual computer that you can use for whatever you like.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One of the common uses of that is as a </a:t>
            </a:r>
            <a:r>
              <a:rPr lang="en-US" b="1" dirty="0"/>
              <a:t>web hosting server</a:t>
            </a:r>
            <a:r>
              <a:rPr lang="en-US" dirty="0"/>
              <a: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Also we introduced the cloud term </a:t>
            </a:r>
            <a:r>
              <a:rPr lang="en-US" b="1" dirty="0">
                <a:solidFill>
                  <a:srgbClr val="C00000"/>
                </a:solidFill>
              </a:rPr>
              <a:t>Instance</a:t>
            </a:r>
            <a:r>
              <a:rPr lang="en-US" dirty="0"/>
              <a:t> which is another way of referring to an </a:t>
            </a:r>
            <a:r>
              <a:rPr lang="en-US" b="1" dirty="0">
                <a:solidFill>
                  <a:srgbClr val="FF0000"/>
                </a:solidFill>
              </a:rPr>
              <a:t>EC2 server.</a:t>
            </a:r>
          </a:p>
          <a:p>
            <a:pPr marL="285750" indent="-285750">
              <a:buClr>
                <a:srgbClr val="C00000"/>
              </a:buClr>
              <a:buFont typeface="Arial" panose="020B0604020202020204" pitchFamily="34" charset="0"/>
              <a:buChar char="•"/>
            </a:pPr>
            <a:endParaRPr lang="en-US" dirty="0">
              <a:solidFill>
                <a:srgbClr val="29303B"/>
              </a:solidFill>
              <a:latin typeface="sf pro text"/>
            </a:endParaRPr>
          </a:p>
          <a:p>
            <a:pPr marL="285750" indent="-285750">
              <a:buClr>
                <a:srgbClr val="C00000"/>
              </a:buClr>
              <a:buFont typeface="Arial" panose="020B0604020202020204" pitchFamily="34" charset="0"/>
              <a:buChar char="•"/>
            </a:pPr>
            <a:r>
              <a:rPr lang="en-US" b="0" i="0" dirty="0">
                <a:solidFill>
                  <a:srgbClr val="29303B"/>
                </a:solidFill>
                <a:effectLst/>
                <a:latin typeface="sf pro text"/>
              </a:rPr>
              <a:t>Amazon EC2 is good for any type of processing activity.</a:t>
            </a:r>
          </a:p>
          <a:p>
            <a:pPr marL="285750" indent="-285750">
              <a:buClr>
                <a:srgbClr val="C00000"/>
              </a:buClr>
              <a:buFont typeface="Arial" panose="020B0604020202020204" pitchFamily="34" charset="0"/>
              <a:buChar char="•"/>
            </a:pPr>
            <a:endParaRPr lang="en-US" b="0" i="0" dirty="0">
              <a:solidFill>
                <a:srgbClr val="29303B"/>
              </a:solidFill>
              <a:effectLst/>
              <a:latin typeface="sf pro text"/>
            </a:endParaRPr>
          </a:p>
          <a:p>
            <a:pPr marL="285750" indent="-285750">
              <a:buClr>
                <a:srgbClr val="C00000"/>
              </a:buClr>
              <a:buFont typeface="Arial" panose="020B0604020202020204" pitchFamily="34" charset="0"/>
              <a:buChar char="•"/>
            </a:pPr>
            <a:r>
              <a:rPr lang="en-US" b="0" i="0" dirty="0">
                <a:solidFill>
                  <a:srgbClr val="29303B"/>
                </a:solidFill>
                <a:effectLst/>
                <a:latin typeface="sf pro text"/>
              </a:rPr>
              <a:t>So whether that's web hosting whether it's an encoding transcoding whether it's something that is graphically intensive whether something that has a lot of mathematical equations going on anything that needs general </a:t>
            </a:r>
            <a:r>
              <a:rPr lang="en-US" dirty="0">
                <a:solidFill>
                  <a:srgbClr val="29303B"/>
                </a:solidFill>
                <a:latin typeface="sf pro text"/>
              </a:rPr>
              <a:t>basic processing EC2 is the solution that you're looking for.</a:t>
            </a:r>
          </a:p>
          <a:p>
            <a:pPr marL="285750" indent="-285750">
              <a:buClr>
                <a:srgbClr val="C00000"/>
              </a:buClr>
              <a:buFont typeface="Arial" panose="020B0604020202020204" pitchFamily="34" charset="0"/>
              <a:buChar char="•"/>
            </a:pPr>
            <a:endParaRPr lang="en-US" b="1" dirty="0">
              <a:solidFill>
                <a:srgbClr val="FF0000"/>
              </a:solidFill>
            </a:endParaRPr>
          </a:p>
        </p:txBody>
      </p:sp>
      <p:sp>
        <p:nvSpPr>
          <p:cNvPr id="6" name="object 4">
            <a:extLst>
              <a:ext uri="{FF2B5EF4-FFF2-40B4-BE49-F238E27FC236}">
                <a16:creationId xmlns:a16="http://schemas.microsoft.com/office/drawing/2014/main" id="{665FE7D9-51EC-487A-89C3-E0BC3B69C734}"/>
              </a:ext>
            </a:extLst>
          </p:cNvPr>
          <p:cNvSpPr/>
          <p:nvPr/>
        </p:nvSpPr>
        <p:spPr>
          <a:xfrm>
            <a:off x="4756533" y="5642047"/>
            <a:ext cx="3046082" cy="101161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86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13B631-0584-40FC-995D-A3CFABE27F7B}"/>
              </a:ext>
            </a:extLst>
          </p:cNvPr>
          <p:cNvSpPr txBox="1"/>
          <p:nvPr/>
        </p:nvSpPr>
        <p:spPr>
          <a:xfrm>
            <a:off x="4876800" y="3417240"/>
            <a:ext cx="2438399" cy="646331"/>
          </a:xfrm>
          <a:prstGeom prst="rect">
            <a:avLst/>
          </a:prstGeom>
          <a:noFill/>
        </p:spPr>
        <p:txBody>
          <a:bodyPr wrap="square" rtlCol="0">
            <a:spAutoFit/>
          </a:bodyPr>
          <a:lstStyle/>
          <a:p>
            <a:r>
              <a:rPr lang="en-US" sz="3600" b="1" dirty="0">
                <a:solidFill>
                  <a:srgbClr val="002060"/>
                </a:solidFill>
              </a:rPr>
              <a:t>Section # 2</a:t>
            </a: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D43C-8B75-4120-BF2D-69C508AD04DF}"/>
              </a:ext>
            </a:extLst>
          </p:cNvPr>
          <p:cNvSpPr/>
          <p:nvPr/>
        </p:nvSpPr>
        <p:spPr>
          <a:xfrm>
            <a:off x="3742701" y="4063571"/>
            <a:ext cx="4706608" cy="830997"/>
          </a:xfrm>
          <a:prstGeom prst="rect">
            <a:avLst/>
          </a:prstGeom>
        </p:spPr>
        <p:txBody>
          <a:bodyPr wrap="none">
            <a:spAutoFit/>
          </a:bodyPr>
          <a:lstStyle/>
          <a:p>
            <a:pPr algn="ctr"/>
            <a:r>
              <a:rPr lang="en-US" sz="2400" b="1" dirty="0"/>
              <a:t> Introduction to AWS Terminologies</a:t>
            </a:r>
          </a:p>
          <a:p>
            <a:pPr algn="ctr"/>
            <a:r>
              <a:rPr lang="en-US" sz="2400" b="1" dirty="0">
                <a:solidFill>
                  <a:schemeClr val="accent1">
                    <a:lumMod val="75000"/>
                  </a:schemeClr>
                </a:solidFill>
              </a:rPr>
              <a:t>RDS</a:t>
            </a:r>
          </a:p>
        </p:txBody>
      </p:sp>
      <p:pic>
        <p:nvPicPr>
          <p:cNvPr id="5" name="Picture 4">
            <a:extLst>
              <a:ext uri="{FF2B5EF4-FFF2-40B4-BE49-F238E27FC236}">
                <a16:creationId xmlns:a16="http://schemas.microsoft.com/office/drawing/2014/main" id="{B9781A70-0BEF-43E5-9773-59CDC4ABC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981" y="294873"/>
            <a:ext cx="5430844" cy="2393369"/>
          </a:xfrm>
          <a:prstGeom prst="rect">
            <a:avLst/>
          </a:prstGeom>
        </p:spPr>
      </p:pic>
      <p:pic>
        <p:nvPicPr>
          <p:cNvPr id="4" name="Picture 3">
            <a:extLst>
              <a:ext uri="{FF2B5EF4-FFF2-40B4-BE49-F238E27FC236}">
                <a16:creationId xmlns:a16="http://schemas.microsoft.com/office/drawing/2014/main" id="{5B077829-11BB-4C35-AD97-24A0C16B5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173" y="4894568"/>
            <a:ext cx="2996854" cy="1873034"/>
          </a:xfrm>
          <a:prstGeom prst="rect">
            <a:avLst/>
          </a:prstGeom>
        </p:spPr>
      </p:pic>
    </p:spTree>
    <p:extLst>
      <p:ext uri="{BB962C8B-B14F-4D97-AF65-F5344CB8AC3E}">
        <p14:creationId xmlns:p14="http://schemas.microsoft.com/office/powerpoint/2010/main" val="351746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bject 2">
            <a:extLst>
              <a:ext uri="{FF2B5EF4-FFF2-40B4-BE49-F238E27FC236}">
                <a16:creationId xmlns:a16="http://schemas.microsoft.com/office/drawing/2014/main" id="{F2EB1424-ADB3-4532-B9F5-C29FCC8D416C}"/>
              </a:ext>
            </a:extLst>
          </p:cNvPr>
          <p:cNvSpPr/>
          <p:nvPr/>
        </p:nvSpPr>
        <p:spPr>
          <a:xfrm>
            <a:off x="5745017" y="3259974"/>
            <a:ext cx="6160655" cy="3501044"/>
          </a:xfrm>
          <a:prstGeom prst="rect">
            <a:avLst/>
          </a:prstGeom>
          <a:blipFill>
            <a:blip r:embed="rId2" cstate="print"/>
            <a:stretch>
              <a:fillRect l="-2837" t="-1656" r="-5382" b="-6026"/>
            </a:stretch>
          </a:blipFill>
        </p:spPr>
        <p:txBody>
          <a:bodyPr wrap="square" lIns="0" tIns="0" rIns="0" bIns="0" rtlCol="0"/>
          <a:lstStyle/>
          <a:p>
            <a:endParaRPr lang="en-US" dirty="0">
              <a:hlinkClick r:id="rId3"/>
            </a:endParaRPr>
          </a:p>
          <a:p>
            <a:endParaRPr lang="en-US" dirty="0">
              <a:hlinkClick r:id="rId3"/>
            </a:endParaRPr>
          </a:p>
          <a:p>
            <a:endParaRPr lang="en-US" dirty="0">
              <a:hlinkClick r:id="rId3"/>
            </a:endParaRPr>
          </a:p>
          <a:p>
            <a:endParaRPr lang="en-US" dirty="0">
              <a:hlinkClick r:id="rId3"/>
            </a:endParaRPr>
          </a:p>
          <a:p>
            <a:r>
              <a:rPr lang="en-US" sz="1600" b="1" dirty="0">
                <a:hlinkClick r:id="rId3"/>
              </a:rPr>
              <a:t>www.Netflix.com</a:t>
            </a:r>
            <a:endParaRPr sz="1600" b="1" dirty="0"/>
          </a:p>
        </p:txBody>
      </p:sp>
      <p:sp>
        <p:nvSpPr>
          <p:cNvPr id="11" name="TextBox 10">
            <a:extLst>
              <a:ext uri="{FF2B5EF4-FFF2-40B4-BE49-F238E27FC236}">
                <a16:creationId xmlns:a16="http://schemas.microsoft.com/office/drawing/2014/main" id="{A1D96998-52C3-48C0-86F6-7C308D81F4CE}"/>
              </a:ext>
            </a:extLst>
          </p:cNvPr>
          <p:cNvSpPr txBox="1"/>
          <p:nvPr/>
        </p:nvSpPr>
        <p:spPr>
          <a:xfrm>
            <a:off x="0" y="665217"/>
            <a:ext cx="379614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RDS (Relational Database Service)</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03BDA688-9C3B-496C-85AB-876DEF7E01A5}"/>
              </a:ext>
            </a:extLst>
          </p:cNvPr>
          <p:cNvSpPr txBox="1"/>
          <p:nvPr/>
        </p:nvSpPr>
        <p:spPr>
          <a:xfrm>
            <a:off x="286328" y="1154549"/>
            <a:ext cx="9386590" cy="286232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What happens when you actually go to sign into Netflix.</a:t>
            </a:r>
            <a:br>
              <a:rPr lang="en-US" dirty="0"/>
            </a:br>
            <a:endParaRPr lang="en-US" dirty="0"/>
          </a:p>
          <a:p>
            <a:pPr marL="285750" indent="-285750">
              <a:buClr>
                <a:srgbClr val="C00000"/>
              </a:buClr>
              <a:buFont typeface="Arial" panose="020B0604020202020204" pitchFamily="34" charset="0"/>
              <a:buChar char="•"/>
            </a:pPr>
            <a:r>
              <a:rPr lang="en-US" dirty="0"/>
              <a:t>You put in your credentials or you create an account.</a:t>
            </a:r>
            <a:br>
              <a:rPr lang="en-US" dirty="0"/>
            </a:br>
            <a:endParaRPr lang="en-US" dirty="0"/>
          </a:p>
          <a:p>
            <a:pPr marL="285750" indent="-285750">
              <a:buClr>
                <a:srgbClr val="C00000"/>
              </a:buClr>
              <a:buFont typeface="Arial" panose="020B0604020202020204" pitchFamily="34" charset="0"/>
              <a:buChar char="•"/>
            </a:pPr>
            <a:r>
              <a:rPr lang="en-US" dirty="0"/>
              <a:t>Something has to be done with your own personal information.</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This is where something like Amazon RDS comes into play.</a:t>
            </a:r>
            <a:br>
              <a:rPr lang="en-US" dirty="0"/>
            </a:br>
            <a:endParaRPr lang="en-US" dirty="0"/>
          </a:p>
          <a:p>
            <a:pPr marL="285750" indent="-285750">
              <a:buClr>
                <a:srgbClr val="C00000"/>
              </a:buClr>
              <a:buFont typeface="Arial" panose="020B0604020202020204" pitchFamily="34" charset="0"/>
              <a:buChar char="•"/>
            </a:pPr>
            <a:r>
              <a:rPr lang="en-US" dirty="0"/>
              <a:t>RDS is a database platform provided by Amazon Web Services.</a:t>
            </a:r>
          </a:p>
          <a:p>
            <a:pPr marL="285750" indent="-285750">
              <a:buClr>
                <a:srgbClr val="C00000"/>
              </a:buClr>
              <a:buFont typeface="Arial" panose="020B0604020202020204" pitchFamily="34" charset="0"/>
              <a:buChar char="•"/>
            </a:pPr>
            <a:endParaRPr lang="en-US" dirty="0"/>
          </a:p>
        </p:txBody>
      </p:sp>
      <p:sp>
        <p:nvSpPr>
          <p:cNvPr id="12" name="object 2">
            <a:extLst>
              <a:ext uri="{FF2B5EF4-FFF2-40B4-BE49-F238E27FC236}">
                <a16:creationId xmlns:a16="http://schemas.microsoft.com/office/drawing/2014/main" id="{E42CB1DA-6FD7-483B-A4DB-EEC4880608D5}"/>
              </a:ext>
            </a:extLst>
          </p:cNvPr>
          <p:cNvSpPr/>
          <p:nvPr/>
        </p:nvSpPr>
        <p:spPr>
          <a:xfrm>
            <a:off x="27710" y="3762879"/>
            <a:ext cx="4987635" cy="3085410"/>
          </a:xfrm>
          <a:prstGeom prst="rect">
            <a:avLst/>
          </a:prstGeom>
          <a:blipFill>
            <a:blip r:embed="rId5" cstate="print"/>
            <a:stretch>
              <a:fillRect/>
            </a:stretch>
          </a:blipFill>
        </p:spPr>
        <p:txBody>
          <a:bodyPr wrap="square" lIns="0" tIns="0" rIns="0" bIns="0" rtlCol="0"/>
          <a:lstStyle/>
          <a:p>
            <a:endParaRPr/>
          </a:p>
        </p:txBody>
      </p:sp>
      <p:cxnSp>
        <p:nvCxnSpPr>
          <p:cNvPr id="5" name="Connector: Curved 4">
            <a:extLst>
              <a:ext uri="{FF2B5EF4-FFF2-40B4-BE49-F238E27FC236}">
                <a16:creationId xmlns:a16="http://schemas.microsoft.com/office/drawing/2014/main" id="{BFD699F6-673F-4390-A46E-1261C8C713F4}"/>
              </a:ext>
            </a:extLst>
          </p:cNvPr>
          <p:cNvCxnSpPr>
            <a:cxnSpLocks/>
          </p:cNvCxnSpPr>
          <p:nvPr/>
        </p:nvCxnSpPr>
        <p:spPr>
          <a:xfrm rot="10800000">
            <a:off x="5080000" y="4784438"/>
            <a:ext cx="1016000" cy="254908"/>
          </a:xfrm>
          <a:prstGeom prst="curvedConnector3">
            <a:avLst>
              <a:gd name="adj1" fmla="val 454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BCF72-4699-4C40-BA92-85DB29570EEB}"/>
              </a:ext>
            </a:extLst>
          </p:cNvPr>
          <p:cNvCxnSpPr>
            <a:cxnSpLocks/>
          </p:cNvCxnSpPr>
          <p:nvPr/>
        </p:nvCxnSpPr>
        <p:spPr>
          <a:xfrm flipV="1">
            <a:off x="6160654" y="4618182"/>
            <a:ext cx="184728" cy="687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25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bject 2">
            <a:extLst>
              <a:ext uri="{FF2B5EF4-FFF2-40B4-BE49-F238E27FC236}">
                <a16:creationId xmlns:a16="http://schemas.microsoft.com/office/drawing/2014/main" id="{F2EB1424-ADB3-4532-B9F5-C29FCC8D416C}"/>
              </a:ext>
            </a:extLst>
          </p:cNvPr>
          <p:cNvSpPr/>
          <p:nvPr/>
        </p:nvSpPr>
        <p:spPr>
          <a:xfrm>
            <a:off x="7379855" y="4377572"/>
            <a:ext cx="4525817" cy="2383445"/>
          </a:xfrm>
          <a:prstGeom prst="rect">
            <a:avLst/>
          </a:prstGeom>
          <a:blipFill>
            <a:blip r:embed="rId2" cstate="print"/>
            <a:stretch>
              <a:fillRect l="-2837" t="-1656" r="-5382" b="-6026"/>
            </a:stretch>
          </a:blipFill>
        </p:spPr>
        <p:txBody>
          <a:bodyPr wrap="square" lIns="0" tIns="0" rIns="0" bIns="0" rtlCol="0"/>
          <a:lstStyle/>
          <a:p>
            <a:endParaRPr lang="en-US" dirty="0">
              <a:hlinkClick r:id="rId3"/>
            </a:endParaRPr>
          </a:p>
          <a:p>
            <a:endParaRPr lang="en-US" dirty="0">
              <a:hlinkClick r:id="rId3"/>
            </a:endParaRPr>
          </a:p>
          <a:p>
            <a:endParaRPr lang="en-US" sz="1100" b="1" dirty="0">
              <a:hlinkClick r:id="rId3"/>
            </a:endParaRPr>
          </a:p>
          <a:p>
            <a:endParaRPr lang="en-US" sz="1100" b="1" dirty="0">
              <a:hlinkClick r:id="rId3"/>
            </a:endParaRPr>
          </a:p>
          <a:p>
            <a:r>
              <a:rPr lang="en-US" sz="1100" b="1" dirty="0">
                <a:hlinkClick r:id="rId3"/>
              </a:rPr>
              <a:t>www.Netflix.com</a:t>
            </a:r>
            <a:endParaRPr sz="1100" b="1" dirty="0"/>
          </a:p>
        </p:txBody>
      </p:sp>
      <p:sp>
        <p:nvSpPr>
          <p:cNvPr id="11" name="TextBox 10">
            <a:extLst>
              <a:ext uri="{FF2B5EF4-FFF2-40B4-BE49-F238E27FC236}">
                <a16:creationId xmlns:a16="http://schemas.microsoft.com/office/drawing/2014/main" id="{A1D96998-52C3-48C0-86F6-7C308D81F4CE}"/>
              </a:ext>
            </a:extLst>
          </p:cNvPr>
          <p:cNvSpPr txBox="1"/>
          <p:nvPr/>
        </p:nvSpPr>
        <p:spPr>
          <a:xfrm>
            <a:off x="0" y="925257"/>
            <a:ext cx="379614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RDS (Relational Database Service)</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object 2">
            <a:extLst>
              <a:ext uri="{FF2B5EF4-FFF2-40B4-BE49-F238E27FC236}">
                <a16:creationId xmlns:a16="http://schemas.microsoft.com/office/drawing/2014/main" id="{E42CB1DA-6FD7-483B-A4DB-EEC4880608D5}"/>
              </a:ext>
            </a:extLst>
          </p:cNvPr>
          <p:cNvSpPr/>
          <p:nvPr/>
        </p:nvSpPr>
        <p:spPr>
          <a:xfrm>
            <a:off x="6502400" y="2726864"/>
            <a:ext cx="2586182" cy="1528269"/>
          </a:xfrm>
          <a:prstGeom prst="rect">
            <a:avLst/>
          </a:prstGeom>
          <a:blipFill>
            <a:blip r:embed="rId5" cstate="print"/>
            <a:stretch>
              <a:fillRect/>
            </a:stretch>
          </a:blipFill>
        </p:spPr>
        <p:txBody>
          <a:bodyPr wrap="square" lIns="0" tIns="0" rIns="0" bIns="0" rtlCol="0"/>
          <a:lstStyle/>
          <a:p>
            <a:endParaRPr/>
          </a:p>
        </p:txBody>
      </p:sp>
      <p:cxnSp>
        <p:nvCxnSpPr>
          <p:cNvPr id="5" name="Connector: Curved 4">
            <a:extLst>
              <a:ext uri="{FF2B5EF4-FFF2-40B4-BE49-F238E27FC236}">
                <a16:creationId xmlns:a16="http://schemas.microsoft.com/office/drawing/2014/main" id="{BFD699F6-673F-4390-A46E-1261C8C713F4}"/>
              </a:ext>
            </a:extLst>
          </p:cNvPr>
          <p:cNvCxnSpPr>
            <a:cxnSpLocks/>
          </p:cNvCxnSpPr>
          <p:nvPr/>
        </p:nvCxnSpPr>
        <p:spPr>
          <a:xfrm rot="16200000" flipV="1">
            <a:off x="6548615" y="4486009"/>
            <a:ext cx="1320734" cy="858981"/>
          </a:xfrm>
          <a:prstGeom prst="curvedConnector3">
            <a:avLst>
              <a:gd name="adj1" fmla="val 12935"/>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8BCF72-4699-4C40-BA92-85DB29570EEB}"/>
              </a:ext>
            </a:extLst>
          </p:cNvPr>
          <p:cNvCxnSpPr>
            <a:cxnSpLocks/>
          </p:cNvCxnSpPr>
          <p:nvPr/>
        </p:nvCxnSpPr>
        <p:spPr>
          <a:xfrm flipV="1">
            <a:off x="7703127" y="5403273"/>
            <a:ext cx="92364" cy="16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bject 2">
            <a:extLst>
              <a:ext uri="{FF2B5EF4-FFF2-40B4-BE49-F238E27FC236}">
                <a16:creationId xmlns:a16="http://schemas.microsoft.com/office/drawing/2014/main" id="{8F38B955-EEE1-44B6-BBA1-571E5001BD7F}"/>
              </a:ext>
            </a:extLst>
          </p:cNvPr>
          <p:cNvSpPr/>
          <p:nvPr/>
        </p:nvSpPr>
        <p:spPr>
          <a:xfrm>
            <a:off x="45896" y="2998415"/>
            <a:ext cx="6156322" cy="3859585"/>
          </a:xfrm>
          <a:prstGeom prst="rect">
            <a:avLst/>
          </a:prstGeom>
          <a:blipFill>
            <a:blip r:embed="rId6" cstate="print"/>
            <a:stretch>
              <a:fillRect/>
            </a:stretch>
          </a:blipFill>
        </p:spPr>
        <p:txBody>
          <a:bodyPr wrap="square" lIns="0" tIns="0" rIns="0" bIns="0" rtlCol="0"/>
          <a:lstStyle/>
          <a:p>
            <a:endParaRPr/>
          </a:p>
        </p:txBody>
      </p:sp>
      <p:cxnSp>
        <p:nvCxnSpPr>
          <p:cNvPr id="15" name="Connector: Curved 14">
            <a:extLst>
              <a:ext uri="{FF2B5EF4-FFF2-40B4-BE49-F238E27FC236}">
                <a16:creationId xmlns:a16="http://schemas.microsoft.com/office/drawing/2014/main" id="{F80E2F7E-CF40-44DB-876E-9E2D47BE9354}"/>
              </a:ext>
            </a:extLst>
          </p:cNvPr>
          <p:cNvCxnSpPr>
            <a:cxnSpLocks/>
            <a:stCxn id="13" idx="3"/>
          </p:cNvCxnSpPr>
          <p:nvPr/>
        </p:nvCxnSpPr>
        <p:spPr>
          <a:xfrm>
            <a:off x="6202218" y="4928208"/>
            <a:ext cx="4777462" cy="1047216"/>
          </a:xfrm>
          <a:prstGeom prst="curvedConnector3">
            <a:avLst>
              <a:gd name="adj1" fmla="val 8209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B4784C9-06D9-48AA-A628-12C977B60440}"/>
              </a:ext>
            </a:extLst>
          </p:cNvPr>
          <p:cNvSpPr txBox="1"/>
          <p:nvPr/>
        </p:nvSpPr>
        <p:spPr>
          <a:xfrm>
            <a:off x="175635" y="1412481"/>
            <a:ext cx="11905672" cy="36933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Once you've signed, the entire list or the entire catalog of all of the shows and all of the episodes that Netflix has to offer.</a:t>
            </a:r>
          </a:p>
        </p:txBody>
      </p:sp>
    </p:spTree>
    <p:extLst>
      <p:ext uri="{BB962C8B-B14F-4D97-AF65-F5344CB8AC3E}">
        <p14:creationId xmlns:p14="http://schemas.microsoft.com/office/powerpoint/2010/main" val="62578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BDED67-2898-4EA4-8A6E-8C230E9C9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5" name="object 2">
            <a:extLst>
              <a:ext uri="{FF2B5EF4-FFF2-40B4-BE49-F238E27FC236}">
                <a16:creationId xmlns:a16="http://schemas.microsoft.com/office/drawing/2014/main" id="{5AB215BE-E999-472C-BAB4-4A6A037A4BED}"/>
              </a:ext>
            </a:extLst>
          </p:cNvPr>
          <p:cNvSpPr/>
          <p:nvPr/>
        </p:nvSpPr>
        <p:spPr>
          <a:xfrm>
            <a:off x="2418710" y="2519261"/>
            <a:ext cx="8618745" cy="4233024"/>
          </a:xfrm>
          <a:prstGeom prst="rect">
            <a:avLst/>
          </a:prstGeom>
          <a:blipFill>
            <a:blip r:embed="rId3" cstate="print"/>
            <a:stretch>
              <a:fillRect r="-4609" b="-6438"/>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E9C99B38-B9EA-4477-BD4A-192FDB37A730}"/>
              </a:ext>
            </a:extLst>
          </p:cNvPr>
          <p:cNvSpPr txBox="1"/>
          <p:nvPr/>
        </p:nvSpPr>
        <p:spPr>
          <a:xfrm>
            <a:off x="110693" y="1439210"/>
            <a:ext cx="8618745" cy="923330"/>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provide a high level introduction to Amazon Web Services using oversimplification of concepts for the purpose of providing a frame of reference for you to move forward.</a:t>
            </a:r>
          </a:p>
        </p:txBody>
      </p:sp>
      <p:sp>
        <p:nvSpPr>
          <p:cNvPr id="8" name="TextBox 7">
            <a:extLst>
              <a:ext uri="{FF2B5EF4-FFF2-40B4-BE49-F238E27FC236}">
                <a16:creationId xmlns:a16="http://schemas.microsoft.com/office/drawing/2014/main" id="{85F7034B-3F80-4747-B055-54B0246AFF19}"/>
              </a:ext>
            </a:extLst>
          </p:cNvPr>
          <p:cNvSpPr txBox="1"/>
          <p:nvPr/>
        </p:nvSpPr>
        <p:spPr>
          <a:xfrm>
            <a:off x="0" y="750297"/>
            <a:ext cx="3946803"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Introduction to AWS Terminologies</a:t>
            </a:r>
          </a:p>
        </p:txBody>
      </p:sp>
    </p:spTree>
    <p:extLst>
      <p:ext uri="{BB962C8B-B14F-4D97-AF65-F5344CB8AC3E}">
        <p14:creationId xmlns:p14="http://schemas.microsoft.com/office/powerpoint/2010/main" val="291965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925257"/>
            <a:ext cx="263624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Scalability &amp; Elasticity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7" name="object 2">
            <a:extLst>
              <a:ext uri="{FF2B5EF4-FFF2-40B4-BE49-F238E27FC236}">
                <a16:creationId xmlns:a16="http://schemas.microsoft.com/office/drawing/2014/main" id="{4CD0E6A1-77E0-470F-A4D4-C344525E9746}"/>
              </a:ext>
            </a:extLst>
          </p:cNvPr>
          <p:cNvSpPr/>
          <p:nvPr/>
        </p:nvSpPr>
        <p:spPr>
          <a:xfrm>
            <a:off x="193964" y="1499061"/>
            <a:ext cx="5745018" cy="3292763"/>
          </a:xfrm>
          <a:prstGeom prst="rect">
            <a:avLst/>
          </a:prstGeom>
          <a:blipFill>
            <a:blip r:embed="rId3" cstate="print"/>
            <a:stretch>
              <a:fillRect l="-2605" t="1" r="-9983" b="-5687"/>
            </a:stretch>
          </a:blipFill>
        </p:spPr>
        <p:txBody>
          <a:bodyPr wrap="square" lIns="0" tIns="0" rIns="0" bIns="0" rtlCol="0"/>
          <a:lstStyle/>
          <a:p>
            <a:endParaRPr/>
          </a:p>
        </p:txBody>
      </p:sp>
      <p:cxnSp>
        <p:nvCxnSpPr>
          <p:cNvPr id="16" name="Straight Arrow Connector 15">
            <a:extLst>
              <a:ext uri="{FF2B5EF4-FFF2-40B4-BE49-F238E27FC236}">
                <a16:creationId xmlns:a16="http://schemas.microsoft.com/office/drawing/2014/main" id="{838BCF72-4699-4C40-BA92-85DB29570EEB}"/>
              </a:ext>
            </a:extLst>
          </p:cNvPr>
          <p:cNvCxnSpPr>
            <a:cxnSpLocks/>
          </p:cNvCxnSpPr>
          <p:nvPr/>
        </p:nvCxnSpPr>
        <p:spPr>
          <a:xfrm flipV="1">
            <a:off x="7703127" y="5403273"/>
            <a:ext cx="92364" cy="16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bject 2">
            <a:extLst>
              <a:ext uri="{FF2B5EF4-FFF2-40B4-BE49-F238E27FC236}">
                <a16:creationId xmlns:a16="http://schemas.microsoft.com/office/drawing/2014/main" id="{FE37CA23-31B1-44BC-AB75-C31BA2B1A42A}"/>
              </a:ext>
            </a:extLst>
          </p:cNvPr>
          <p:cNvSpPr/>
          <p:nvPr/>
        </p:nvSpPr>
        <p:spPr>
          <a:xfrm>
            <a:off x="5523489" y="3694084"/>
            <a:ext cx="6557818" cy="3081479"/>
          </a:xfrm>
          <a:prstGeom prst="rect">
            <a:avLst/>
          </a:prstGeom>
          <a:blipFill>
            <a:blip r:embed="rId4" cstate="print"/>
            <a:stretch>
              <a:fillRect l="-2536" t="1" r="-8168" b="-4774"/>
            </a:stretch>
          </a:blipFill>
        </p:spPr>
        <p:txBody>
          <a:bodyPr wrap="square" lIns="0" tIns="0" rIns="0" bIns="0" rtlCol="0"/>
          <a:lstStyle/>
          <a:p>
            <a:endParaRPr/>
          </a:p>
        </p:txBody>
      </p:sp>
      <p:sp>
        <p:nvSpPr>
          <p:cNvPr id="18" name="TextBox 17">
            <a:extLst>
              <a:ext uri="{FF2B5EF4-FFF2-40B4-BE49-F238E27FC236}">
                <a16:creationId xmlns:a16="http://schemas.microsoft.com/office/drawing/2014/main" id="{45986A32-4F64-4495-AE12-660F5D6F7807}"/>
              </a:ext>
            </a:extLst>
          </p:cNvPr>
          <p:cNvSpPr txBox="1"/>
          <p:nvPr/>
        </p:nvSpPr>
        <p:spPr>
          <a:xfrm>
            <a:off x="2636243" y="2738407"/>
            <a:ext cx="1491672" cy="407035"/>
          </a:xfrm>
          <a:prstGeom prst="rect">
            <a:avLst/>
          </a:prstGeom>
          <a:solidFill>
            <a:schemeClr val="tx1"/>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At 02:00 Pm</a:t>
            </a:r>
          </a:p>
        </p:txBody>
      </p:sp>
      <p:sp>
        <p:nvSpPr>
          <p:cNvPr id="19" name="TextBox 18">
            <a:extLst>
              <a:ext uri="{FF2B5EF4-FFF2-40B4-BE49-F238E27FC236}">
                <a16:creationId xmlns:a16="http://schemas.microsoft.com/office/drawing/2014/main" id="{4F7CD666-AD53-4BB0-AD43-96B87C99ECC5}"/>
              </a:ext>
            </a:extLst>
          </p:cNvPr>
          <p:cNvSpPr txBox="1"/>
          <p:nvPr/>
        </p:nvSpPr>
        <p:spPr>
          <a:xfrm>
            <a:off x="8607552" y="4996238"/>
            <a:ext cx="1491672" cy="407035"/>
          </a:xfrm>
          <a:prstGeom prst="rect">
            <a:avLst/>
          </a:prstGeom>
          <a:solidFill>
            <a:schemeClr val="tx1"/>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At 08:00 Pm</a:t>
            </a:r>
          </a:p>
        </p:txBody>
      </p:sp>
    </p:spTree>
    <p:extLst>
      <p:ext uri="{BB962C8B-B14F-4D97-AF65-F5344CB8AC3E}">
        <p14:creationId xmlns:p14="http://schemas.microsoft.com/office/powerpoint/2010/main" val="153983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fade">
                                      <p:cBhvr>
                                        <p:cTn id="26" dur="1000"/>
                                        <p:tgtEl>
                                          <p:spTgt spid="18">
                                            <p:txEl>
                                              <p:pRg st="0" end="0"/>
                                            </p:txEl>
                                          </p:spTgt>
                                        </p:tgtEl>
                                      </p:cBhvr>
                                    </p:animEffect>
                                    <p:anim calcmode="lin" valueType="num">
                                      <p:cBhvr>
                                        <p:cTn id="27"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fade">
                                      <p:cBhvr>
                                        <p:cTn id="39" dur="1000"/>
                                        <p:tgtEl>
                                          <p:spTgt spid="19">
                                            <p:txEl>
                                              <p:pRg st="0" end="0"/>
                                            </p:txEl>
                                          </p:spTgt>
                                        </p:tgtEl>
                                      </p:cBhvr>
                                    </p:animEffect>
                                    <p:anim calcmode="lin" valueType="num">
                                      <p:cBhvr>
                                        <p:cTn id="40"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925257"/>
            <a:ext cx="263624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Scalability &amp; Elasticity</a:t>
            </a:r>
          </a:p>
        </p:txBody>
      </p:sp>
      <p:sp>
        <p:nvSpPr>
          <p:cNvPr id="13" name="object 2">
            <a:extLst>
              <a:ext uri="{FF2B5EF4-FFF2-40B4-BE49-F238E27FC236}">
                <a16:creationId xmlns:a16="http://schemas.microsoft.com/office/drawing/2014/main" id="{3AB0BED3-3299-4F1E-9DEF-8571035816BE}"/>
              </a:ext>
            </a:extLst>
          </p:cNvPr>
          <p:cNvSpPr/>
          <p:nvPr/>
        </p:nvSpPr>
        <p:spPr>
          <a:xfrm>
            <a:off x="323272" y="1768765"/>
            <a:ext cx="5911643" cy="3135744"/>
          </a:xfrm>
          <a:prstGeom prst="rect">
            <a:avLst/>
          </a:prstGeom>
          <a:blipFill>
            <a:blip r:embed="rId2" cstate="print"/>
            <a:stretch>
              <a:fillRect l="-2605" r="-9983" b="-5917"/>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object 2">
            <a:extLst>
              <a:ext uri="{FF2B5EF4-FFF2-40B4-BE49-F238E27FC236}">
                <a16:creationId xmlns:a16="http://schemas.microsoft.com/office/drawing/2014/main" id="{2B82A40D-C036-43CB-8246-5F27C7EDC5AE}"/>
              </a:ext>
            </a:extLst>
          </p:cNvPr>
          <p:cNvSpPr/>
          <p:nvPr/>
        </p:nvSpPr>
        <p:spPr>
          <a:xfrm>
            <a:off x="6169665" y="3336637"/>
            <a:ext cx="5911642" cy="3446784"/>
          </a:xfrm>
          <a:prstGeom prst="rect">
            <a:avLst/>
          </a:prstGeom>
          <a:blipFill>
            <a:blip r:embed="rId4" cstate="print"/>
            <a:stretch>
              <a:fillRect l="-2486" r="-9972" b="-5928"/>
            </a:stretch>
          </a:blipFill>
        </p:spPr>
        <p:txBody>
          <a:bodyPr wrap="square" lIns="0" tIns="0" rIns="0" bIns="0" rtlCol="0"/>
          <a:lstStyle/>
          <a:p>
            <a:endParaRPr/>
          </a:p>
        </p:txBody>
      </p:sp>
      <p:cxnSp>
        <p:nvCxnSpPr>
          <p:cNvPr id="16" name="Straight Arrow Connector 15">
            <a:extLst>
              <a:ext uri="{FF2B5EF4-FFF2-40B4-BE49-F238E27FC236}">
                <a16:creationId xmlns:a16="http://schemas.microsoft.com/office/drawing/2014/main" id="{838BCF72-4699-4C40-BA92-85DB29570EEB}"/>
              </a:ext>
            </a:extLst>
          </p:cNvPr>
          <p:cNvCxnSpPr>
            <a:cxnSpLocks/>
          </p:cNvCxnSpPr>
          <p:nvPr/>
        </p:nvCxnSpPr>
        <p:spPr>
          <a:xfrm flipV="1">
            <a:off x="7703127" y="5403273"/>
            <a:ext cx="92364" cy="166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43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925257"/>
            <a:ext cx="263624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Scalability &amp; Elasticity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object 2">
            <a:extLst>
              <a:ext uri="{FF2B5EF4-FFF2-40B4-BE49-F238E27FC236}">
                <a16:creationId xmlns:a16="http://schemas.microsoft.com/office/drawing/2014/main" id="{06603E11-50BD-4752-84B4-3ACBE0CE7350}"/>
              </a:ext>
            </a:extLst>
          </p:cNvPr>
          <p:cNvSpPr/>
          <p:nvPr/>
        </p:nvSpPr>
        <p:spPr>
          <a:xfrm>
            <a:off x="160897" y="1510146"/>
            <a:ext cx="6849503" cy="3532909"/>
          </a:xfrm>
          <a:prstGeom prst="rect">
            <a:avLst/>
          </a:prstGeom>
          <a:blipFill>
            <a:blip r:embed="rId3" cstate="print"/>
            <a:stretch>
              <a:fillRect/>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593CB92A-5894-4B61-8919-2CCFF1EE8267}"/>
              </a:ext>
            </a:extLst>
          </p:cNvPr>
          <p:cNvSpPr/>
          <p:nvPr/>
        </p:nvSpPr>
        <p:spPr>
          <a:xfrm>
            <a:off x="6206693" y="3569849"/>
            <a:ext cx="5985307" cy="328815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474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925257"/>
            <a:ext cx="263624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Scalability &amp; Elasticity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7" name="object 2">
            <a:extLst>
              <a:ext uri="{FF2B5EF4-FFF2-40B4-BE49-F238E27FC236}">
                <a16:creationId xmlns:a16="http://schemas.microsoft.com/office/drawing/2014/main" id="{1EDE5E61-0D2F-4840-A847-2166EB9F539C}"/>
              </a:ext>
            </a:extLst>
          </p:cNvPr>
          <p:cNvSpPr/>
          <p:nvPr/>
        </p:nvSpPr>
        <p:spPr>
          <a:xfrm>
            <a:off x="530351" y="1953492"/>
            <a:ext cx="5805794" cy="3288152"/>
          </a:xfrm>
          <a:prstGeom prst="rect">
            <a:avLst/>
          </a:prstGeom>
          <a:blipFill>
            <a:blip r:embed="rId3" cstate="print"/>
            <a:stretch>
              <a:fillRect/>
            </a:stretch>
          </a:blipFill>
        </p:spPr>
        <p:txBody>
          <a:bodyPr wrap="square" lIns="0" tIns="0" rIns="0" bIns="0" rtlCol="0"/>
          <a:lstStyle/>
          <a:p>
            <a:endParaRPr/>
          </a:p>
        </p:txBody>
      </p:sp>
      <p:sp>
        <p:nvSpPr>
          <p:cNvPr id="12" name="object 2">
            <a:extLst>
              <a:ext uri="{FF2B5EF4-FFF2-40B4-BE49-F238E27FC236}">
                <a16:creationId xmlns:a16="http://schemas.microsoft.com/office/drawing/2014/main" id="{DC3FC0E6-23A2-4D72-BF35-4DDA8D9704FA}"/>
              </a:ext>
            </a:extLst>
          </p:cNvPr>
          <p:cNvSpPr/>
          <p:nvPr/>
        </p:nvSpPr>
        <p:spPr>
          <a:xfrm>
            <a:off x="6049818" y="3382357"/>
            <a:ext cx="5962624" cy="347564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53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1" y="925257"/>
            <a:ext cx="2636242"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Scalability &amp; Elasticity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object 2">
            <a:extLst>
              <a:ext uri="{FF2B5EF4-FFF2-40B4-BE49-F238E27FC236}">
                <a16:creationId xmlns:a16="http://schemas.microsoft.com/office/drawing/2014/main" id="{49C6F68D-E926-43ED-9330-76623BA638C5}"/>
              </a:ext>
            </a:extLst>
          </p:cNvPr>
          <p:cNvSpPr/>
          <p:nvPr/>
        </p:nvSpPr>
        <p:spPr>
          <a:xfrm>
            <a:off x="185281" y="1826495"/>
            <a:ext cx="5962624" cy="3348646"/>
          </a:xfrm>
          <a:prstGeom prst="rect">
            <a:avLst/>
          </a:prstGeom>
          <a:blipFill>
            <a:blip r:embed="rId3" cstate="print"/>
            <a:stretch>
              <a:fillRect/>
            </a:stretch>
          </a:blipFill>
        </p:spPr>
        <p:txBody>
          <a:bodyPr wrap="square" lIns="0" tIns="0" rIns="0" bIns="0" rtlCol="0"/>
          <a:lstStyle/>
          <a:p>
            <a:endParaRPr/>
          </a:p>
        </p:txBody>
      </p:sp>
      <p:sp>
        <p:nvSpPr>
          <p:cNvPr id="13" name="object 2">
            <a:extLst>
              <a:ext uri="{FF2B5EF4-FFF2-40B4-BE49-F238E27FC236}">
                <a16:creationId xmlns:a16="http://schemas.microsoft.com/office/drawing/2014/main" id="{88FA6BFB-FF15-4215-B207-0BB01FDF1A59}"/>
              </a:ext>
            </a:extLst>
          </p:cNvPr>
          <p:cNvSpPr/>
          <p:nvPr/>
        </p:nvSpPr>
        <p:spPr>
          <a:xfrm>
            <a:off x="6007847" y="3400830"/>
            <a:ext cx="6073460" cy="345717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537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D17D9E12-D3F3-4546-8BE3-B9EDF98BFAD2}"/>
              </a:ext>
            </a:extLst>
          </p:cNvPr>
          <p:cNvSpPr/>
          <p:nvPr/>
        </p:nvSpPr>
        <p:spPr>
          <a:xfrm>
            <a:off x="117776" y="1691584"/>
            <a:ext cx="6689423" cy="3683980"/>
          </a:xfrm>
          <a:prstGeom prst="rect">
            <a:avLst/>
          </a:prstGeom>
          <a:blipFill>
            <a:blip r:embed="rId2" cstate="print"/>
            <a:stretch>
              <a:fillRect/>
            </a:stretch>
          </a:blipFill>
        </p:spPr>
        <p:txBody>
          <a:bodyPr wrap="square" lIns="0" tIns="0" rIns="0" bIns="0" rtlCol="0"/>
          <a:lstStyle/>
          <a:p>
            <a:endParaRP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925257"/>
            <a:ext cx="372225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High Availability &amp; Fault Tolerant</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object 2">
            <a:extLst>
              <a:ext uri="{FF2B5EF4-FFF2-40B4-BE49-F238E27FC236}">
                <a16:creationId xmlns:a16="http://schemas.microsoft.com/office/drawing/2014/main" id="{5CD94B34-664D-44E6-AF7E-21039DA29FD6}"/>
              </a:ext>
            </a:extLst>
          </p:cNvPr>
          <p:cNvSpPr/>
          <p:nvPr/>
        </p:nvSpPr>
        <p:spPr>
          <a:xfrm>
            <a:off x="6225309" y="3776975"/>
            <a:ext cx="5848914" cy="3035305"/>
          </a:xfrm>
          <a:prstGeom prst="rect">
            <a:avLst/>
          </a:prstGeom>
          <a:blipFill>
            <a:blip r:embed="rId4" cstate="print"/>
            <a:stretch>
              <a:fillRect b="-5705"/>
            </a:stretch>
          </a:blipFill>
        </p:spPr>
        <p:txBody>
          <a:bodyPr wrap="square" lIns="0" tIns="0" rIns="0" bIns="0" rtlCol="0"/>
          <a:lstStyle/>
          <a:p>
            <a:endParaRPr/>
          </a:p>
        </p:txBody>
      </p:sp>
    </p:spTree>
    <p:extLst>
      <p:ext uri="{BB962C8B-B14F-4D97-AF65-F5344CB8AC3E}">
        <p14:creationId xmlns:p14="http://schemas.microsoft.com/office/powerpoint/2010/main" val="246448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2">
            <a:extLst>
              <a:ext uri="{FF2B5EF4-FFF2-40B4-BE49-F238E27FC236}">
                <a16:creationId xmlns:a16="http://schemas.microsoft.com/office/drawing/2014/main" id="{7BB91E5A-6C47-419F-AD33-87F09875BB24}"/>
              </a:ext>
            </a:extLst>
          </p:cNvPr>
          <p:cNvSpPr/>
          <p:nvPr/>
        </p:nvSpPr>
        <p:spPr>
          <a:xfrm>
            <a:off x="3879" y="1678074"/>
            <a:ext cx="6452340" cy="3808326"/>
          </a:xfrm>
          <a:prstGeom prst="rect">
            <a:avLst/>
          </a:prstGeom>
          <a:blipFill>
            <a:blip r:embed="rId2" cstate="print"/>
            <a:stretch>
              <a:fillRect/>
            </a:stretch>
          </a:blipFill>
        </p:spPr>
        <p:txBody>
          <a:bodyPr wrap="square" lIns="0" tIns="0" rIns="0" bIns="0" rtlCol="0"/>
          <a:lstStyle/>
          <a:p>
            <a:endParaRPr dirty="0"/>
          </a:p>
        </p:txBody>
      </p:sp>
      <p:sp>
        <p:nvSpPr>
          <p:cNvPr id="11" name="TextBox 10">
            <a:extLst>
              <a:ext uri="{FF2B5EF4-FFF2-40B4-BE49-F238E27FC236}">
                <a16:creationId xmlns:a16="http://schemas.microsoft.com/office/drawing/2014/main" id="{A1D96998-52C3-48C0-86F6-7C308D81F4CE}"/>
              </a:ext>
            </a:extLst>
          </p:cNvPr>
          <p:cNvSpPr txBox="1"/>
          <p:nvPr/>
        </p:nvSpPr>
        <p:spPr>
          <a:xfrm>
            <a:off x="0" y="925257"/>
            <a:ext cx="372225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High Availability &amp; Fault Tolerant</a:t>
            </a:r>
          </a:p>
        </p:txBody>
      </p:sp>
      <p:sp>
        <p:nvSpPr>
          <p:cNvPr id="13" name="object 2">
            <a:extLst>
              <a:ext uri="{FF2B5EF4-FFF2-40B4-BE49-F238E27FC236}">
                <a16:creationId xmlns:a16="http://schemas.microsoft.com/office/drawing/2014/main" id="{83FE8A0F-0B5F-4FFE-893C-7B7A06F93CEC}"/>
              </a:ext>
            </a:extLst>
          </p:cNvPr>
          <p:cNvSpPr/>
          <p:nvPr/>
        </p:nvSpPr>
        <p:spPr>
          <a:xfrm>
            <a:off x="5952096" y="3388595"/>
            <a:ext cx="6239904" cy="3469405"/>
          </a:xfrm>
          <a:prstGeom prst="rect">
            <a:avLst/>
          </a:prstGeom>
          <a:blipFill>
            <a:blip r:embed="rId3" cstate="print"/>
            <a:stretch>
              <a:fillRect b="-4240"/>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Tree>
    <p:extLst>
      <p:ext uri="{BB962C8B-B14F-4D97-AF65-F5344CB8AC3E}">
        <p14:creationId xmlns:p14="http://schemas.microsoft.com/office/powerpoint/2010/main" val="89567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13485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Conclusion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C7B31A68-00DC-4651-8A25-338AE8408284}"/>
              </a:ext>
            </a:extLst>
          </p:cNvPr>
          <p:cNvSpPr txBox="1"/>
          <p:nvPr/>
        </p:nvSpPr>
        <p:spPr>
          <a:xfrm>
            <a:off x="75292" y="1627333"/>
            <a:ext cx="11187683" cy="3139321"/>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RDS is AWS provisioned database service.</a:t>
            </a:r>
            <a:br>
              <a:rPr lang="en-US" dirty="0"/>
            </a:br>
            <a:endParaRPr lang="en-US" dirty="0"/>
          </a:p>
          <a:p>
            <a:pPr marL="285750" indent="-285750">
              <a:buClr>
                <a:srgbClr val="C00000"/>
              </a:buClr>
              <a:buFont typeface="Arial" panose="020B0604020202020204" pitchFamily="34" charset="0"/>
              <a:buChar char="•"/>
            </a:pPr>
            <a:r>
              <a:rPr lang="en-US" dirty="0"/>
              <a:t>Commonly used for things like storing  customer account information and cataloging inventory.</a:t>
            </a:r>
          </a:p>
          <a:p>
            <a:pPr>
              <a:buClr>
                <a:srgbClr val="C00000"/>
              </a:buClr>
            </a:pPr>
            <a:endParaRPr lang="en-US" dirty="0"/>
          </a:p>
          <a:p>
            <a:pPr marL="285750" indent="-285750">
              <a:buClr>
                <a:srgbClr val="C00000"/>
              </a:buClr>
              <a:buFont typeface="Arial" panose="020B0604020202020204" pitchFamily="34" charset="0"/>
              <a:buChar char="•"/>
            </a:pPr>
            <a:r>
              <a:rPr lang="en-US" dirty="0"/>
              <a:t>Your files are always available always accessible websites are always accessible fault tolerant.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If something happens to crash or go wrong it will fix itself scalability the ability to as users or demand increase.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 can add more servers to cover that increase in demand and elasticity being the ability once that demand subsides or reduces you can scale down or back quickly thus saving you money and not having to lay out upfront money to buy hardware to install on your on premise data center.</a:t>
            </a:r>
          </a:p>
        </p:txBody>
      </p:sp>
      <p:sp>
        <p:nvSpPr>
          <p:cNvPr id="7" name="object 4">
            <a:extLst>
              <a:ext uri="{FF2B5EF4-FFF2-40B4-BE49-F238E27FC236}">
                <a16:creationId xmlns:a16="http://schemas.microsoft.com/office/drawing/2014/main" id="{19369C1D-E49B-4B6C-891C-5D661A76A0A8}"/>
              </a:ext>
            </a:extLst>
          </p:cNvPr>
          <p:cNvSpPr/>
          <p:nvPr/>
        </p:nvSpPr>
        <p:spPr>
          <a:xfrm>
            <a:off x="3362035" y="4859018"/>
            <a:ext cx="5111557" cy="190592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312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13B631-0584-40FC-995D-A3CFABE27F7B}"/>
              </a:ext>
            </a:extLst>
          </p:cNvPr>
          <p:cNvSpPr txBox="1"/>
          <p:nvPr/>
        </p:nvSpPr>
        <p:spPr>
          <a:xfrm>
            <a:off x="4876800" y="3417240"/>
            <a:ext cx="2438399" cy="646331"/>
          </a:xfrm>
          <a:prstGeom prst="rect">
            <a:avLst/>
          </a:prstGeom>
          <a:noFill/>
        </p:spPr>
        <p:txBody>
          <a:bodyPr wrap="square" rtlCol="0">
            <a:spAutoFit/>
          </a:bodyPr>
          <a:lstStyle/>
          <a:p>
            <a:r>
              <a:rPr lang="en-US" sz="3600" b="1" dirty="0">
                <a:solidFill>
                  <a:srgbClr val="002060"/>
                </a:solidFill>
              </a:rPr>
              <a:t>Section # 2</a:t>
            </a: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D43C-8B75-4120-BF2D-69C508AD04DF}"/>
              </a:ext>
            </a:extLst>
          </p:cNvPr>
          <p:cNvSpPr/>
          <p:nvPr/>
        </p:nvSpPr>
        <p:spPr>
          <a:xfrm>
            <a:off x="3742701" y="4063571"/>
            <a:ext cx="4706608" cy="830997"/>
          </a:xfrm>
          <a:prstGeom prst="rect">
            <a:avLst/>
          </a:prstGeom>
        </p:spPr>
        <p:txBody>
          <a:bodyPr wrap="none">
            <a:spAutoFit/>
          </a:bodyPr>
          <a:lstStyle/>
          <a:p>
            <a:pPr algn="ctr"/>
            <a:r>
              <a:rPr lang="en-US" sz="2400" b="1" dirty="0"/>
              <a:t> Introduction to AWS Terminologies</a:t>
            </a:r>
          </a:p>
          <a:p>
            <a:pPr algn="ctr"/>
            <a:r>
              <a:rPr lang="en-US" sz="2400" b="1" dirty="0">
                <a:solidFill>
                  <a:schemeClr val="accent1">
                    <a:lumMod val="75000"/>
                  </a:schemeClr>
                </a:solidFill>
              </a:rPr>
              <a:t>S3</a:t>
            </a:r>
          </a:p>
        </p:txBody>
      </p:sp>
      <p:pic>
        <p:nvPicPr>
          <p:cNvPr id="5" name="Picture 4">
            <a:extLst>
              <a:ext uri="{FF2B5EF4-FFF2-40B4-BE49-F238E27FC236}">
                <a16:creationId xmlns:a16="http://schemas.microsoft.com/office/drawing/2014/main" id="{B9781A70-0BEF-43E5-9773-59CDC4ABC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981" y="294873"/>
            <a:ext cx="5430844" cy="2393369"/>
          </a:xfrm>
          <a:prstGeom prst="rect">
            <a:avLst/>
          </a:prstGeom>
        </p:spPr>
      </p:pic>
      <p:pic>
        <p:nvPicPr>
          <p:cNvPr id="6" name="Picture 5">
            <a:extLst>
              <a:ext uri="{FF2B5EF4-FFF2-40B4-BE49-F238E27FC236}">
                <a16:creationId xmlns:a16="http://schemas.microsoft.com/office/drawing/2014/main" id="{A85541C3-8F9B-45E8-AC6D-F26634B7FDFE}"/>
              </a:ext>
            </a:extLst>
          </p:cNvPr>
          <p:cNvPicPr>
            <a:picLocks noChangeAspect="1"/>
          </p:cNvPicPr>
          <p:nvPr/>
        </p:nvPicPr>
        <p:blipFill rotWithShape="1">
          <a:blip r:embed="rId3">
            <a:extLst>
              <a:ext uri="{28A0092B-C50C-407E-A947-70E740481C1C}">
                <a14:useLocalDpi xmlns:a14="http://schemas.microsoft.com/office/drawing/2010/main" val="0"/>
              </a:ext>
            </a:extLst>
          </a:blip>
          <a:srcRect l="17678" t="10722" r="13638" b="5816"/>
          <a:stretch/>
        </p:blipFill>
        <p:spPr>
          <a:xfrm>
            <a:off x="5153890" y="5190836"/>
            <a:ext cx="1884218" cy="1579418"/>
          </a:xfrm>
          <a:prstGeom prst="rect">
            <a:avLst/>
          </a:prstGeom>
        </p:spPr>
      </p:pic>
    </p:spTree>
    <p:extLst>
      <p:ext uri="{BB962C8B-B14F-4D97-AF65-F5344CB8AC3E}">
        <p14:creationId xmlns:p14="http://schemas.microsoft.com/office/powerpoint/2010/main" val="864196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925257"/>
            <a:ext cx="3066473"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S3 (Simple Storage Service)</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TextBox 11">
            <a:extLst>
              <a:ext uri="{FF2B5EF4-FFF2-40B4-BE49-F238E27FC236}">
                <a16:creationId xmlns:a16="http://schemas.microsoft.com/office/drawing/2014/main" id="{093CD5C9-D9EF-48F8-B318-930E92D2A3F8}"/>
              </a:ext>
            </a:extLst>
          </p:cNvPr>
          <p:cNvSpPr txBox="1"/>
          <p:nvPr/>
        </p:nvSpPr>
        <p:spPr>
          <a:xfrm>
            <a:off x="75292" y="1627333"/>
            <a:ext cx="11187683" cy="286232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Lets dive into where Netflix actually stores the thousands upon thousands if not tens of thousands if not even more of actual video files that power their content.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So episode one episode to episode three.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There have to be those video files multiple versions of them stored somewhere.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this is where </a:t>
            </a:r>
            <a:r>
              <a:rPr lang="en-US" b="1" dirty="0">
                <a:solidFill>
                  <a:srgbClr val="C00000"/>
                </a:solidFill>
              </a:rPr>
              <a:t>S3</a:t>
            </a:r>
            <a:r>
              <a:rPr lang="en-US" dirty="0"/>
              <a:t> comes into play.</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b="1" dirty="0"/>
              <a:t>Amazon S3 is the storage platform of AWS</a:t>
            </a:r>
            <a:r>
              <a:rPr lang="en-US" dirty="0"/>
              <a:t>.</a:t>
            </a:r>
          </a:p>
        </p:txBody>
      </p:sp>
      <p:sp>
        <p:nvSpPr>
          <p:cNvPr id="14" name="object 2">
            <a:extLst>
              <a:ext uri="{FF2B5EF4-FFF2-40B4-BE49-F238E27FC236}">
                <a16:creationId xmlns:a16="http://schemas.microsoft.com/office/drawing/2014/main" id="{41376F82-A21E-4EB8-8776-4EADECB0CCEE}"/>
              </a:ext>
            </a:extLst>
          </p:cNvPr>
          <p:cNvSpPr/>
          <p:nvPr/>
        </p:nvSpPr>
        <p:spPr>
          <a:xfrm>
            <a:off x="5717309" y="3371271"/>
            <a:ext cx="6363998" cy="34042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767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01784"/>
            <a:ext cx="17549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What is VPC </a:t>
            </a:r>
          </a:p>
        </p:txBody>
      </p:sp>
      <p:sp>
        <p:nvSpPr>
          <p:cNvPr id="6" name="TextBox 5">
            <a:extLst>
              <a:ext uri="{FF2B5EF4-FFF2-40B4-BE49-F238E27FC236}">
                <a16:creationId xmlns:a16="http://schemas.microsoft.com/office/drawing/2014/main" id="{0EAE74A5-CDD9-4B94-80B8-D95882FFAE7D}"/>
              </a:ext>
            </a:extLst>
          </p:cNvPr>
          <p:cNvSpPr txBox="1"/>
          <p:nvPr/>
        </p:nvSpPr>
        <p:spPr>
          <a:xfrm>
            <a:off x="274646" y="1776181"/>
            <a:ext cx="3567682" cy="92333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What is a virtual private cloud.</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What does that mean for you.</a:t>
            </a:r>
          </a:p>
        </p:txBody>
      </p:sp>
      <p:sp>
        <p:nvSpPr>
          <p:cNvPr id="7" name="object 2">
            <a:extLst>
              <a:ext uri="{FF2B5EF4-FFF2-40B4-BE49-F238E27FC236}">
                <a16:creationId xmlns:a16="http://schemas.microsoft.com/office/drawing/2014/main" id="{15E99FD7-F819-4B51-B5CD-4FBBA86A0887}"/>
              </a:ext>
            </a:extLst>
          </p:cNvPr>
          <p:cNvSpPr/>
          <p:nvPr/>
        </p:nvSpPr>
        <p:spPr>
          <a:xfrm>
            <a:off x="3842328" y="2377126"/>
            <a:ext cx="8257309" cy="4105693"/>
          </a:xfrm>
          <a:prstGeom prst="rect">
            <a:avLst/>
          </a:prstGeom>
          <a:blipFill>
            <a:blip r:embed="rId2" cstate="print"/>
            <a:stretch>
              <a:fillRect r="-4512"/>
            </a:stretch>
          </a:blipFill>
        </p:spPr>
        <p:txBody>
          <a:bodyPr wrap="square" lIns="0" tIns="0" rIns="0" bIns="0" rtlCol="0"/>
          <a:lstStyle/>
          <a:p>
            <a:endParaRPr/>
          </a:p>
        </p:txBody>
      </p:sp>
      <p:pic>
        <p:nvPicPr>
          <p:cNvPr id="9" name="Picture 8">
            <a:extLst>
              <a:ext uri="{FF2B5EF4-FFF2-40B4-BE49-F238E27FC236}">
                <a16:creationId xmlns:a16="http://schemas.microsoft.com/office/drawing/2014/main" id="{3CD03DCC-8636-4A0C-9E73-D6C870942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Tree>
    <p:extLst>
      <p:ext uri="{BB962C8B-B14F-4D97-AF65-F5344CB8AC3E}">
        <p14:creationId xmlns:p14="http://schemas.microsoft.com/office/powerpoint/2010/main" val="289666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94178"/>
            <a:ext cx="372225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S3 (Simple Storage Service)</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7" name="object 2">
            <a:extLst>
              <a:ext uri="{FF2B5EF4-FFF2-40B4-BE49-F238E27FC236}">
                <a16:creationId xmlns:a16="http://schemas.microsoft.com/office/drawing/2014/main" id="{C929365A-DD1D-48E2-9EAC-19D22A39AAF4}"/>
              </a:ext>
            </a:extLst>
          </p:cNvPr>
          <p:cNvSpPr/>
          <p:nvPr/>
        </p:nvSpPr>
        <p:spPr>
          <a:xfrm>
            <a:off x="7195127" y="4100483"/>
            <a:ext cx="4996872" cy="2761896"/>
          </a:xfrm>
          <a:prstGeom prst="rect">
            <a:avLst/>
          </a:prstGeom>
          <a:blipFill>
            <a:blip r:embed="rId3" cstate="print"/>
            <a:stretch>
              <a:fillRect l="-2261" t="-1632" r="-5007" b="-5318"/>
            </a:stretch>
          </a:blipFill>
        </p:spPr>
        <p:txBody>
          <a:bodyPr wrap="square" lIns="0" tIns="0" rIns="0" bIns="0" rtlCol="0"/>
          <a:lstStyle/>
          <a:p>
            <a:endParaRPr/>
          </a:p>
        </p:txBody>
      </p:sp>
      <p:sp>
        <p:nvSpPr>
          <p:cNvPr id="12" name="TextBox 11">
            <a:extLst>
              <a:ext uri="{FF2B5EF4-FFF2-40B4-BE49-F238E27FC236}">
                <a16:creationId xmlns:a16="http://schemas.microsoft.com/office/drawing/2014/main" id="{093CD5C9-D9EF-48F8-B318-930E92D2A3F8}"/>
              </a:ext>
            </a:extLst>
          </p:cNvPr>
          <p:cNvSpPr txBox="1"/>
          <p:nvPr/>
        </p:nvSpPr>
        <p:spPr>
          <a:xfrm>
            <a:off x="75293" y="1219439"/>
            <a:ext cx="11187683" cy="341632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Amazon S3 is basically just a large unlimited storage bucket.</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Obviously there is a limit in there somewhere but that limit is so unbelievably high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S3 is a perfect place for any documents movies music applications pictures anything that you have that you want to store.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 can drop into S3 and it is going to be there for as long as you'd like.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And it's going to be multiple redundancies and backups of the files that you put there.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You're always going to have high availability of any files that you decide to store in S3.</a:t>
            </a:r>
          </a:p>
        </p:txBody>
      </p:sp>
      <p:pic>
        <p:nvPicPr>
          <p:cNvPr id="3" name="Picture 2">
            <a:extLst>
              <a:ext uri="{FF2B5EF4-FFF2-40B4-BE49-F238E27FC236}">
                <a16:creationId xmlns:a16="http://schemas.microsoft.com/office/drawing/2014/main" id="{B8897514-1632-44BC-A5B8-D9BBFA98C0D3}"/>
              </a:ext>
            </a:extLst>
          </p:cNvPr>
          <p:cNvPicPr>
            <a:picLocks noChangeAspect="1"/>
          </p:cNvPicPr>
          <p:nvPr/>
        </p:nvPicPr>
        <p:blipFill rotWithShape="1">
          <a:blip r:embed="rId4">
            <a:extLst>
              <a:ext uri="{28A0092B-C50C-407E-A947-70E740481C1C}">
                <a14:useLocalDpi xmlns:a14="http://schemas.microsoft.com/office/drawing/2010/main" val="0"/>
              </a:ext>
            </a:extLst>
          </a:blip>
          <a:srcRect l="17678" t="10722" r="13638" b="5816"/>
          <a:stretch/>
        </p:blipFill>
        <p:spPr>
          <a:xfrm>
            <a:off x="1838037" y="5181600"/>
            <a:ext cx="1884218" cy="1579418"/>
          </a:xfrm>
          <a:prstGeom prst="rect">
            <a:avLst/>
          </a:prstGeom>
        </p:spPr>
      </p:pic>
      <p:sp>
        <p:nvSpPr>
          <p:cNvPr id="13" name="object 3">
            <a:extLst>
              <a:ext uri="{FF2B5EF4-FFF2-40B4-BE49-F238E27FC236}">
                <a16:creationId xmlns:a16="http://schemas.microsoft.com/office/drawing/2014/main" id="{43874A27-71CF-4D0E-B71F-D19A2664DF8E}"/>
              </a:ext>
            </a:extLst>
          </p:cNvPr>
          <p:cNvSpPr txBox="1">
            <a:spLocks noGrp="1"/>
          </p:cNvSpPr>
          <p:nvPr>
            <p:ph type="title"/>
          </p:nvPr>
        </p:nvSpPr>
        <p:spPr>
          <a:xfrm>
            <a:off x="7435272" y="4936801"/>
            <a:ext cx="868218" cy="320601"/>
          </a:xfrm>
          <a:prstGeom prst="rect">
            <a:avLst/>
          </a:prstGeom>
        </p:spPr>
        <p:txBody>
          <a:bodyPr vert="horz" wrap="square" lIns="0" tIns="12700" rIns="0" bIns="0" rtlCol="0">
            <a:spAutoFit/>
          </a:bodyPr>
          <a:lstStyle/>
          <a:p>
            <a:pPr marL="12700">
              <a:lnSpc>
                <a:spcPct val="100000"/>
              </a:lnSpc>
              <a:spcBef>
                <a:spcPts val="100"/>
              </a:spcBef>
            </a:pPr>
            <a:r>
              <a:rPr sz="2000" b="1" i="1" dirty="0">
                <a:latin typeface="Arial"/>
                <a:cs typeface="Arial"/>
              </a:rPr>
              <a:t>Netf</a:t>
            </a:r>
            <a:r>
              <a:rPr sz="2000" b="1" i="1" spc="-5" dirty="0">
                <a:latin typeface="Arial"/>
                <a:cs typeface="Arial"/>
              </a:rPr>
              <a:t>li</a:t>
            </a:r>
            <a:r>
              <a:rPr sz="2000" b="1" i="1" dirty="0">
                <a:latin typeface="Arial"/>
                <a:cs typeface="Arial"/>
              </a:rPr>
              <a:t>x</a:t>
            </a:r>
            <a:endParaRPr sz="2000" dirty="0">
              <a:latin typeface="Arial"/>
              <a:cs typeface="Arial"/>
            </a:endParaRPr>
          </a:p>
        </p:txBody>
      </p:sp>
    </p:spTree>
    <p:extLst>
      <p:ext uri="{BB962C8B-B14F-4D97-AF65-F5344CB8AC3E}">
        <p14:creationId xmlns:p14="http://schemas.microsoft.com/office/powerpoint/2010/main" val="163866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94178"/>
            <a:ext cx="1385455"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S3 Analogy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TextBox 11">
            <a:extLst>
              <a:ext uri="{FF2B5EF4-FFF2-40B4-BE49-F238E27FC236}">
                <a16:creationId xmlns:a16="http://schemas.microsoft.com/office/drawing/2014/main" id="{093CD5C9-D9EF-48F8-B318-930E92D2A3F8}"/>
              </a:ext>
            </a:extLst>
          </p:cNvPr>
          <p:cNvSpPr txBox="1"/>
          <p:nvPr/>
        </p:nvSpPr>
        <p:spPr>
          <a:xfrm>
            <a:off x="75293" y="1219439"/>
            <a:ext cx="11187683" cy="92333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Dropbox actually is just a nice user interface that is backed up with S3 stores</a:t>
            </a:r>
            <a:br>
              <a:rPr lang="en-US" dirty="0"/>
            </a:br>
            <a:r>
              <a:rPr lang="en-US" dirty="0"/>
              <a:t> </a:t>
            </a:r>
          </a:p>
          <a:p>
            <a:pPr marL="285750" indent="-285750">
              <a:buClr>
                <a:srgbClr val="C00000"/>
              </a:buClr>
              <a:buFont typeface="Arial" panose="020B0604020202020204" pitchFamily="34" charset="0"/>
              <a:buChar char="•"/>
            </a:pPr>
            <a:r>
              <a:rPr lang="en-US" dirty="0"/>
              <a:t>When you upload a file to Dropbox you're actually just putting your file into an Amazon S3 bucket</a:t>
            </a:r>
          </a:p>
        </p:txBody>
      </p:sp>
      <p:sp>
        <p:nvSpPr>
          <p:cNvPr id="8" name="object 2">
            <a:extLst>
              <a:ext uri="{FF2B5EF4-FFF2-40B4-BE49-F238E27FC236}">
                <a16:creationId xmlns:a16="http://schemas.microsoft.com/office/drawing/2014/main" id="{05E52F5F-AA27-4758-941A-04AD329E9E33}"/>
              </a:ext>
            </a:extLst>
          </p:cNvPr>
          <p:cNvSpPr/>
          <p:nvPr/>
        </p:nvSpPr>
        <p:spPr>
          <a:xfrm>
            <a:off x="474933" y="4275974"/>
            <a:ext cx="4521941" cy="2358505"/>
          </a:xfrm>
          <a:prstGeom prst="rect">
            <a:avLst/>
          </a:prstGeom>
          <a:blipFill>
            <a:blip r:embed="rId3" cstate="print"/>
            <a:stretch>
              <a:fillRect/>
            </a:stretch>
          </a:blipFill>
        </p:spPr>
        <p:txBody>
          <a:bodyPr wrap="square" lIns="0" tIns="0" rIns="0" bIns="0" rtlCol="0"/>
          <a:lstStyle/>
          <a:p>
            <a:endParaRPr/>
          </a:p>
        </p:txBody>
      </p:sp>
      <p:sp>
        <p:nvSpPr>
          <p:cNvPr id="13" name="object 2">
            <a:extLst>
              <a:ext uri="{FF2B5EF4-FFF2-40B4-BE49-F238E27FC236}">
                <a16:creationId xmlns:a16="http://schemas.microsoft.com/office/drawing/2014/main" id="{A1BFBF55-734F-4B05-B87B-FA90FF228A4E}"/>
              </a:ext>
            </a:extLst>
          </p:cNvPr>
          <p:cNvSpPr/>
          <p:nvPr/>
        </p:nvSpPr>
        <p:spPr>
          <a:xfrm>
            <a:off x="4765964" y="2572508"/>
            <a:ext cx="7107932" cy="3745165"/>
          </a:xfrm>
          <a:prstGeom prst="rect">
            <a:avLst/>
          </a:prstGeom>
          <a:blipFill>
            <a:blip r:embed="rId4" cstate="print"/>
            <a:stretch>
              <a:fillRect/>
            </a:stretch>
          </a:blipFill>
        </p:spPr>
        <p:txBody>
          <a:bodyPr wrap="square" lIns="0" tIns="0" rIns="0" bIns="0" rtlCol="0"/>
          <a:lstStyle/>
          <a:p>
            <a:endParaRPr/>
          </a:p>
        </p:txBody>
      </p:sp>
      <p:sp>
        <p:nvSpPr>
          <p:cNvPr id="15" name="object 3">
            <a:extLst>
              <a:ext uri="{FF2B5EF4-FFF2-40B4-BE49-F238E27FC236}">
                <a16:creationId xmlns:a16="http://schemas.microsoft.com/office/drawing/2014/main" id="{1B05B1E0-539A-4714-8CAE-9782CD21D969}"/>
              </a:ext>
            </a:extLst>
          </p:cNvPr>
          <p:cNvSpPr txBox="1">
            <a:spLocks noGrp="1"/>
          </p:cNvSpPr>
          <p:nvPr>
            <p:ph type="title"/>
          </p:nvPr>
        </p:nvSpPr>
        <p:spPr>
          <a:xfrm>
            <a:off x="4875297" y="3330791"/>
            <a:ext cx="1587674" cy="628377"/>
          </a:xfrm>
          <a:prstGeom prst="rect">
            <a:avLst/>
          </a:prstGeom>
        </p:spPr>
        <p:txBody>
          <a:bodyPr vert="horz" wrap="square" lIns="0" tIns="12700" rIns="0" bIns="0" rtlCol="0">
            <a:spAutoFit/>
          </a:bodyPr>
          <a:lstStyle/>
          <a:p>
            <a:pPr marL="12700">
              <a:lnSpc>
                <a:spcPct val="100000"/>
              </a:lnSpc>
              <a:spcBef>
                <a:spcPts val="100"/>
              </a:spcBef>
            </a:pPr>
            <a:r>
              <a:rPr sz="4000" b="1" i="1" dirty="0">
                <a:latin typeface="Arial"/>
                <a:cs typeface="Arial"/>
              </a:rPr>
              <a:t>Netf</a:t>
            </a:r>
            <a:r>
              <a:rPr sz="4000" b="1" i="1" spc="-5" dirty="0">
                <a:latin typeface="Arial"/>
                <a:cs typeface="Arial"/>
              </a:rPr>
              <a:t>li</a:t>
            </a:r>
            <a:r>
              <a:rPr sz="4000" b="1" i="1" dirty="0">
                <a:latin typeface="Arial"/>
                <a:cs typeface="Arial"/>
              </a:rPr>
              <a:t>x</a:t>
            </a:r>
            <a:endParaRPr sz="4000" dirty="0">
              <a:latin typeface="Arial"/>
              <a:cs typeface="Arial"/>
            </a:endParaRPr>
          </a:p>
        </p:txBody>
      </p:sp>
    </p:spTree>
    <p:extLst>
      <p:ext uri="{BB962C8B-B14F-4D97-AF65-F5344CB8AC3E}">
        <p14:creationId xmlns:p14="http://schemas.microsoft.com/office/powerpoint/2010/main" val="112252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13485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Conclusion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C7B31A68-00DC-4651-8A25-338AE8408284}"/>
              </a:ext>
            </a:extLst>
          </p:cNvPr>
          <p:cNvSpPr txBox="1"/>
          <p:nvPr/>
        </p:nvSpPr>
        <p:spPr>
          <a:xfrm>
            <a:off x="75292" y="1627333"/>
            <a:ext cx="11187683" cy="1477328"/>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Amazon S3 and one of the it's just a mass storage container.</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It is also great for long term storage.</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Amazon S3 is where Netflix stores the Petabytes upon petabytes of video files that they have to store</a:t>
            </a:r>
          </a:p>
        </p:txBody>
      </p:sp>
    </p:spTree>
    <p:extLst>
      <p:ext uri="{BB962C8B-B14F-4D97-AF65-F5344CB8AC3E}">
        <p14:creationId xmlns:p14="http://schemas.microsoft.com/office/powerpoint/2010/main" val="69682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3" name="Picture 2">
            <a:extLst>
              <a:ext uri="{FF2B5EF4-FFF2-40B4-BE49-F238E27FC236}">
                <a16:creationId xmlns:a16="http://schemas.microsoft.com/office/drawing/2014/main" id="{C8F70529-1791-416A-AD80-1CC285145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63" y="1538120"/>
            <a:ext cx="8765310" cy="3935844"/>
          </a:xfrm>
          <a:prstGeom prst="rect">
            <a:avLst/>
          </a:prstGeom>
        </p:spPr>
      </p:pic>
    </p:spTree>
    <p:extLst>
      <p:ext uri="{BB962C8B-B14F-4D97-AF65-F5344CB8AC3E}">
        <p14:creationId xmlns:p14="http://schemas.microsoft.com/office/powerpoint/2010/main" val="9762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3" name="Picture 2">
            <a:extLst>
              <a:ext uri="{FF2B5EF4-FFF2-40B4-BE49-F238E27FC236}">
                <a16:creationId xmlns:a16="http://schemas.microsoft.com/office/drawing/2014/main" id="{C8F70529-1791-416A-AD80-1CC285145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63" y="1538120"/>
            <a:ext cx="8765310" cy="3935844"/>
          </a:xfrm>
          <a:prstGeom prst="rect">
            <a:avLst/>
          </a:prstGeom>
        </p:spPr>
      </p:pic>
      <p:pic>
        <p:nvPicPr>
          <p:cNvPr id="4" name="Picture 3">
            <a:extLst>
              <a:ext uri="{FF2B5EF4-FFF2-40B4-BE49-F238E27FC236}">
                <a16:creationId xmlns:a16="http://schemas.microsoft.com/office/drawing/2014/main" id="{727CE53C-74D2-4D66-AA55-CE9C395E1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563" y="5732119"/>
            <a:ext cx="9915108" cy="712688"/>
          </a:xfrm>
          <a:prstGeom prst="rect">
            <a:avLst/>
          </a:prstGeom>
        </p:spPr>
      </p:pic>
    </p:spTree>
    <p:extLst>
      <p:ext uri="{BB962C8B-B14F-4D97-AF65-F5344CB8AC3E}">
        <p14:creationId xmlns:p14="http://schemas.microsoft.com/office/powerpoint/2010/main" val="255584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5" name="Picture 4">
            <a:extLst>
              <a:ext uri="{FF2B5EF4-FFF2-40B4-BE49-F238E27FC236}">
                <a16:creationId xmlns:a16="http://schemas.microsoft.com/office/drawing/2014/main" id="{ED304007-D1F8-4323-B9AA-F2EE31BC4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6" y="1566835"/>
            <a:ext cx="8573978" cy="3937031"/>
          </a:xfrm>
          <a:prstGeom prst="rect">
            <a:avLst/>
          </a:prstGeom>
        </p:spPr>
      </p:pic>
    </p:spTree>
    <p:extLst>
      <p:ext uri="{BB962C8B-B14F-4D97-AF65-F5344CB8AC3E}">
        <p14:creationId xmlns:p14="http://schemas.microsoft.com/office/powerpoint/2010/main" val="258233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5" name="Picture 4">
            <a:extLst>
              <a:ext uri="{FF2B5EF4-FFF2-40B4-BE49-F238E27FC236}">
                <a16:creationId xmlns:a16="http://schemas.microsoft.com/office/drawing/2014/main" id="{ED304007-D1F8-4323-B9AA-F2EE31BC4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6" y="1566835"/>
            <a:ext cx="8573978" cy="3937031"/>
          </a:xfrm>
          <a:prstGeom prst="rect">
            <a:avLst/>
          </a:prstGeom>
        </p:spPr>
      </p:pic>
      <p:pic>
        <p:nvPicPr>
          <p:cNvPr id="3" name="Picture 2">
            <a:extLst>
              <a:ext uri="{FF2B5EF4-FFF2-40B4-BE49-F238E27FC236}">
                <a16:creationId xmlns:a16="http://schemas.microsoft.com/office/drawing/2014/main" id="{56B7C958-B085-4FDE-BA53-B364DBD9E1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47" y="5503866"/>
            <a:ext cx="8093298" cy="887698"/>
          </a:xfrm>
          <a:prstGeom prst="rect">
            <a:avLst/>
          </a:prstGeom>
        </p:spPr>
      </p:pic>
    </p:spTree>
    <p:extLst>
      <p:ext uri="{BB962C8B-B14F-4D97-AF65-F5344CB8AC3E}">
        <p14:creationId xmlns:p14="http://schemas.microsoft.com/office/powerpoint/2010/main" val="378731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4" name="Picture 3">
            <a:extLst>
              <a:ext uri="{FF2B5EF4-FFF2-40B4-BE49-F238E27FC236}">
                <a16:creationId xmlns:a16="http://schemas.microsoft.com/office/drawing/2014/main" id="{5726109E-0934-462C-AC32-D31534A34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55707"/>
            <a:ext cx="9568873" cy="2706348"/>
          </a:xfrm>
          <a:prstGeom prst="rect">
            <a:avLst/>
          </a:prstGeom>
        </p:spPr>
      </p:pic>
    </p:spTree>
    <p:extLst>
      <p:ext uri="{BB962C8B-B14F-4D97-AF65-F5344CB8AC3E}">
        <p14:creationId xmlns:p14="http://schemas.microsoft.com/office/powerpoint/2010/main" val="119091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3" name="Picture 2">
            <a:extLst>
              <a:ext uri="{FF2B5EF4-FFF2-40B4-BE49-F238E27FC236}">
                <a16:creationId xmlns:a16="http://schemas.microsoft.com/office/drawing/2014/main" id="{6C4CB64E-35FA-4A38-A76D-4F0C030CB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25" y="2133933"/>
            <a:ext cx="9015829" cy="2590134"/>
          </a:xfrm>
          <a:prstGeom prst="rect">
            <a:avLst/>
          </a:prstGeom>
        </p:spPr>
      </p:pic>
    </p:spTree>
    <p:extLst>
      <p:ext uri="{BB962C8B-B14F-4D97-AF65-F5344CB8AC3E}">
        <p14:creationId xmlns:p14="http://schemas.microsoft.com/office/powerpoint/2010/main" val="320094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4" name="Picture 3">
            <a:extLst>
              <a:ext uri="{FF2B5EF4-FFF2-40B4-BE49-F238E27FC236}">
                <a16:creationId xmlns:a16="http://schemas.microsoft.com/office/drawing/2014/main" id="{E2A88EC7-5459-47F1-8BD2-43C959AF0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237" y="1765959"/>
            <a:ext cx="9661235" cy="3913556"/>
          </a:xfrm>
          <a:prstGeom prst="rect">
            <a:avLst/>
          </a:prstGeom>
        </p:spPr>
      </p:pic>
    </p:spTree>
    <p:extLst>
      <p:ext uri="{BB962C8B-B14F-4D97-AF65-F5344CB8AC3E}">
        <p14:creationId xmlns:p14="http://schemas.microsoft.com/office/powerpoint/2010/main" val="27094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3FD00FD0-4E69-4BBD-AE7C-CFDA0BD02367}"/>
              </a:ext>
            </a:extLst>
          </p:cNvPr>
          <p:cNvSpPr/>
          <p:nvPr/>
        </p:nvSpPr>
        <p:spPr>
          <a:xfrm>
            <a:off x="5959613" y="3906983"/>
            <a:ext cx="6121693" cy="2803924"/>
          </a:xfrm>
          <a:prstGeom prst="rect">
            <a:avLst/>
          </a:prstGeom>
          <a:blipFill>
            <a:blip r:embed="rId2" cstate="print"/>
            <a:stretch>
              <a:fillRect b="-4518"/>
            </a:stretch>
          </a:blipFill>
        </p:spPr>
        <p:txBody>
          <a:bodyPr wrap="square" lIns="0" tIns="0" rIns="0" bIns="0" rtlCol="0"/>
          <a:lstStyle/>
          <a:p>
            <a:endParaRP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23049"/>
            <a:ext cx="1099128"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Analogy </a:t>
            </a:r>
          </a:p>
        </p:txBody>
      </p:sp>
      <p:sp>
        <p:nvSpPr>
          <p:cNvPr id="6" name="TextBox 5">
            <a:extLst>
              <a:ext uri="{FF2B5EF4-FFF2-40B4-BE49-F238E27FC236}">
                <a16:creationId xmlns:a16="http://schemas.microsoft.com/office/drawing/2014/main" id="{0EAE74A5-CDD9-4B94-80B8-D95882FFAE7D}"/>
              </a:ext>
            </a:extLst>
          </p:cNvPr>
          <p:cNvSpPr txBox="1"/>
          <p:nvPr/>
        </p:nvSpPr>
        <p:spPr>
          <a:xfrm>
            <a:off x="110693" y="1118065"/>
            <a:ext cx="11363172" cy="2862322"/>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dirty="0"/>
              <a:t>Use Facebook here to give you a frame of reference for what VPC is.</a:t>
            </a:r>
            <a:br>
              <a:rPr lang="en-US" dirty="0"/>
            </a:br>
            <a:endParaRPr lang="en-US" dirty="0"/>
          </a:p>
          <a:p>
            <a:pPr marL="285750" indent="-285750">
              <a:buClr>
                <a:srgbClr val="C00000"/>
              </a:buClr>
              <a:buFont typeface="Arial" panose="020B0604020202020204" pitchFamily="34" charset="0"/>
              <a:buChar char="•"/>
            </a:pPr>
            <a:r>
              <a:rPr lang="en-US" dirty="0"/>
              <a:t>Your home page is your own private section of Facebook where you can do things like insert, post photos and your videos.</a:t>
            </a:r>
            <a:br>
              <a:rPr lang="en-US" dirty="0"/>
            </a:br>
            <a:endParaRPr lang="en-US" dirty="0"/>
          </a:p>
          <a:p>
            <a:pPr marL="285750" indent="-285750">
              <a:buClr>
                <a:srgbClr val="C00000"/>
              </a:buClr>
              <a:buFont typeface="Arial" panose="020B0604020202020204" pitchFamily="34" charset="0"/>
              <a:buChar char="•"/>
            </a:pPr>
            <a:r>
              <a:rPr lang="en-US" dirty="0"/>
              <a:t>If you want you even have a level of security on top in terms of who you allow to view your post</a:t>
            </a:r>
            <a:br>
              <a:rPr lang="en-US" dirty="0"/>
            </a:br>
            <a:r>
              <a:rPr lang="en-US" dirty="0"/>
              <a:t>videos or photos depending on who you allow to be your friend.</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Within Facebook different people have different private sections of Facebook in which they put things like posts photos and videos as well as having a layer of security.</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4" name="object 2">
            <a:extLst>
              <a:ext uri="{FF2B5EF4-FFF2-40B4-BE49-F238E27FC236}">
                <a16:creationId xmlns:a16="http://schemas.microsoft.com/office/drawing/2014/main" id="{17543ED9-9F30-4442-BE89-8DCEC510D865}"/>
              </a:ext>
            </a:extLst>
          </p:cNvPr>
          <p:cNvSpPr/>
          <p:nvPr/>
        </p:nvSpPr>
        <p:spPr>
          <a:xfrm>
            <a:off x="110693" y="4054706"/>
            <a:ext cx="5597380" cy="2581881"/>
          </a:xfrm>
          <a:prstGeom prst="rect">
            <a:avLst/>
          </a:prstGeom>
          <a:blipFill>
            <a:blip r:embed="rId4" cstate="print"/>
            <a:stretch>
              <a:fillRect t="2" r="-4494" b="-5699"/>
            </a:stretch>
          </a:blipFill>
        </p:spPr>
        <p:txBody>
          <a:bodyPr wrap="square" lIns="0" tIns="0" rIns="0" bIns="0" rtlCol="0"/>
          <a:lstStyle/>
          <a:p>
            <a:endParaRPr/>
          </a:p>
        </p:txBody>
      </p:sp>
    </p:spTree>
    <p:extLst>
      <p:ext uri="{BB962C8B-B14F-4D97-AF65-F5344CB8AC3E}">
        <p14:creationId xmlns:p14="http://schemas.microsoft.com/office/powerpoint/2010/main" val="35267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3" name="Picture 2">
            <a:extLst>
              <a:ext uri="{FF2B5EF4-FFF2-40B4-BE49-F238E27FC236}">
                <a16:creationId xmlns:a16="http://schemas.microsoft.com/office/drawing/2014/main" id="{AE693C89-D8CB-4CD1-B3BF-25F9BD71B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6" y="2084192"/>
            <a:ext cx="9291345" cy="2537434"/>
          </a:xfrm>
          <a:prstGeom prst="rect">
            <a:avLst/>
          </a:prstGeom>
        </p:spPr>
      </p:pic>
    </p:spTree>
    <p:extLst>
      <p:ext uri="{BB962C8B-B14F-4D97-AF65-F5344CB8AC3E}">
        <p14:creationId xmlns:p14="http://schemas.microsoft.com/office/powerpoint/2010/main" val="338763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4" name="Picture 3">
            <a:extLst>
              <a:ext uri="{FF2B5EF4-FFF2-40B4-BE49-F238E27FC236}">
                <a16:creationId xmlns:a16="http://schemas.microsoft.com/office/drawing/2014/main" id="{5F88210F-B7D1-40B0-AA3E-3223DF969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49" y="2087420"/>
            <a:ext cx="8643608" cy="2342082"/>
          </a:xfrm>
          <a:prstGeom prst="rect">
            <a:avLst/>
          </a:prstGeom>
        </p:spPr>
      </p:pic>
    </p:spTree>
    <p:extLst>
      <p:ext uri="{BB962C8B-B14F-4D97-AF65-F5344CB8AC3E}">
        <p14:creationId xmlns:p14="http://schemas.microsoft.com/office/powerpoint/2010/main" val="33110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4" name="Picture 3">
            <a:extLst>
              <a:ext uri="{FF2B5EF4-FFF2-40B4-BE49-F238E27FC236}">
                <a16:creationId xmlns:a16="http://schemas.microsoft.com/office/drawing/2014/main" id="{5F88210F-B7D1-40B0-AA3E-3223DF969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49" y="2087420"/>
            <a:ext cx="8643608" cy="2342082"/>
          </a:xfrm>
          <a:prstGeom prst="rect">
            <a:avLst/>
          </a:prstGeom>
        </p:spPr>
      </p:pic>
      <p:pic>
        <p:nvPicPr>
          <p:cNvPr id="3" name="Picture 2">
            <a:extLst>
              <a:ext uri="{FF2B5EF4-FFF2-40B4-BE49-F238E27FC236}">
                <a16:creationId xmlns:a16="http://schemas.microsoft.com/office/drawing/2014/main" id="{63662164-4059-4DA7-BAA9-5D45D78F7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49" y="4938872"/>
            <a:ext cx="10202569" cy="708681"/>
          </a:xfrm>
          <a:prstGeom prst="rect">
            <a:avLst/>
          </a:prstGeom>
        </p:spPr>
      </p:pic>
    </p:spTree>
    <p:extLst>
      <p:ext uri="{BB962C8B-B14F-4D97-AF65-F5344CB8AC3E}">
        <p14:creationId xmlns:p14="http://schemas.microsoft.com/office/powerpoint/2010/main" val="384077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5" name="Picture 4">
            <a:extLst>
              <a:ext uri="{FF2B5EF4-FFF2-40B4-BE49-F238E27FC236}">
                <a16:creationId xmlns:a16="http://schemas.microsoft.com/office/drawing/2014/main" id="{6E802EEC-C6B6-4755-898A-3A05F6807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687" y="2160848"/>
            <a:ext cx="8876821" cy="2375100"/>
          </a:xfrm>
          <a:prstGeom prst="rect">
            <a:avLst/>
          </a:prstGeom>
        </p:spPr>
      </p:pic>
    </p:spTree>
    <p:extLst>
      <p:ext uri="{BB962C8B-B14F-4D97-AF65-F5344CB8AC3E}">
        <p14:creationId xmlns:p14="http://schemas.microsoft.com/office/powerpoint/2010/main" val="237858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011846"/>
            <a:ext cx="720436"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Quiz</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pic>
        <p:nvPicPr>
          <p:cNvPr id="3" name="Picture 2">
            <a:extLst>
              <a:ext uri="{FF2B5EF4-FFF2-40B4-BE49-F238E27FC236}">
                <a16:creationId xmlns:a16="http://schemas.microsoft.com/office/drawing/2014/main" id="{49AF7ACA-6310-419B-B789-C34D6F6FE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15" y="2142373"/>
            <a:ext cx="8896159" cy="2148919"/>
          </a:xfrm>
          <a:prstGeom prst="rect">
            <a:avLst/>
          </a:prstGeom>
        </p:spPr>
      </p:pic>
      <p:sp>
        <p:nvSpPr>
          <p:cNvPr id="4" name="TextBox 3">
            <a:extLst>
              <a:ext uri="{FF2B5EF4-FFF2-40B4-BE49-F238E27FC236}">
                <a16:creationId xmlns:a16="http://schemas.microsoft.com/office/drawing/2014/main" id="{9E3BB90E-2D79-420C-B337-855AD80DF3B8}"/>
              </a:ext>
            </a:extLst>
          </p:cNvPr>
          <p:cNvSpPr txBox="1"/>
          <p:nvPr/>
        </p:nvSpPr>
        <p:spPr>
          <a:xfrm>
            <a:off x="867115" y="1773041"/>
            <a:ext cx="1016047" cy="307777"/>
          </a:xfrm>
          <a:prstGeom prst="rect">
            <a:avLst/>
          </a:prstGeom>
          <a:noFill/>
        </p:spPr>
        <p:txBody>
          <a:bodyPr wrap="none" rtlCol="0">
            <a:spAutoFit/>
          </a:bodyPr>
          <a:lstStyle/>
          <a:p>
            <a:r>
              <a:rPr lang="en-US" sz="1400" dirty="0">
                <a:latin typeface="+mj-lt"/>
              </a:rPr>
              <a:t>Question 9:</a:t>
            </a:r>
          </a:p>
        </p:txBody>
      </p:sp>
    </p:spTree>
    <p:extLst>
      <p:ext uri="{BB962C8B-B14F-4D97-AF65-F5344CB8AC3E}">
        <p14:creationId xmlns:p14="http://schemas.microsoft.com/office/powerpoint/2010/main" val="301902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23049"/>
            <a:ext cx="1099128"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Analogy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object 2">
            <a:extLst>
              <a:ext uri="{FF2B5EF4-FFF2-40B4-BE49-F238E27FC236}">
                <a16:creationId xmlns:a16="http://schemas.microsoft.com/office/drawing/2014/main" id="{331F7F25-D42E-4912-84C9-A7AE21119EA4}"/>
              </a:ext>
            </a:extLst>
          </p:cNvPr>
          <p:cNvSpPr/>
          <p:nvPr/>
        </p:nvSpPr>
        <p:spPr>
          <a:xfrm>
            <a:off x="5172365" y="3650439"/>
            <a:ext cx="6689710" cy="3060468"/>
          </a:xfrm>
          <a:prstGeom prst="rect">
            <a:avLst/>
          </a:prstGeom>
          <a:blipFill>
            <a:blip r:embed="rId3" cstate="print"/>
            <a:stretch>
              <a:fillRect l="-2241" r="1"/>
            </a:stretch>
          </a:blipFill>
        </p:spPr>
        <p:txBody>
          <a:bodyPr wrap="square" lIns="0" tIns="0" rIns="0" bIns="0" rtlCol="0"/>
          <a:lstStyle/>
          <a:p>
            <a:endParaRPr/>
          </a:p>
        </p:txBody>
      </p:sp>
      <p:sp>
        <p:nvSpPr>
          <p:cNvPr id="14" name="object 2">
            <a:extLst>
              <a:ext uri="{FF2B5EF4-FFF2-40B4-BE49-F238E27FC236}">
                <a16:creationId xmlns:a16="http://schemas.microsoft.com/office/drawing/2014/main" id="{D234EEA9-3528-4518-87B9-2A25647235A9}"/>
              </a:ext>
            </a:extLst>
          </p:cNvPr>
          <p:cNvSpPr/>
          <p:nvPr/>
        </p:nvSpPr>
        <p:spPr>
          <a:xfrm>
            <a:off x="120072" y="1748908"/>
            <a:ext cx="6181710" cy="2917305"/>
          </a:xfrm>
          <a:prstGeom prst="rect">
            <a:avLst/>
          </a:prstGeom>
          <a:blipFill>
            <a:blip r:embed="rId4" cstate="print"/>
            <a:stretch>
              <a:fillRect l="-2282" t="-1871" r="-4832" b="-5334"/>
            </a:stretch>
          </a:blipFill>
        </p:spPr>
        <p:txBody>
          <a:bodyPr wrap="square" lIns="0" tIns="0" rIns="0" bIns="0" rtlCol="0"/>
          <a:lstStyle/>
          <a:p>
            <a:endParaRPr/>
          </a:p>
        </p:txBody>
      </p:sp>
    </p:spTree>
    <p:extLst>
      <p:ext uri="{BB962C8B-B14F-4D97-AF65-F5344CB8AC3E}">
        <p14:creationId xmlns:p14="http://schemas.microsoft.com/office/powerpoint/2010/main" val="49312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23049"/>
            <a:ext cx="1099128"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Analogy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7" name="object 2">
            <a:extLst>
              <a:ext uri="{FF2B5EF4-FFF2-40B4-BE49-F238E27FC236}">
                <a16:creationId xmlns:a16="http://schemas.microsoft.com/office/drawing/2014/main" id="{F3A21D8E-8CB7-4DBC-AF0D-5CE1142A76B5}"/>
              </a:ext>
            </a:extLst>
          </p:cNvPr>
          <p:cNvSpPr/>
          <p:nvPr/>
        </p:nvSpPr>
        <p:spPr>
          <a:xfrm>
            <a:off x="5237018" y="3429000"/>
            <a:ext cx="6230478" cy="3097414"/>
          </a:xfrm>
          <a:prstGeom prst="rect">
            <a:avLst/>
          </a:prstGeom>
          <a:blipFill>
            <a:blip r:embed="rId3"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3442A930-B08C-4FBB-92EB-45EF2613A656}"/>
              </a:ext>
            </a:extLst>
          </p:cNvPr>
          <p:cNvSpPr/>
          <p:nvPr/>
        </p:nvSpPr>
        <p:spPr>
          <a:xfrm>
            <a:off x="0" y="1356821"/>
            <a:ext cx="6022109" cy="2878194"/>
          </a:xfrm>
          <a:prstGeom prst="rect">
            <a:avLst/>
          </a:prstGeom>
          <a:blipFill>
            <a:blip r:embed="rId4" cstate="print"/>
            <a:stretch>
              <a:fillRect t="2" r="-4494" b="-5699"/>
            </a:stretch>
          </a:blipFill>
        </p:spPr>
        <p:txBody>
          <a:bodyPr wrap="square" lIns="0" tIns="0" rIns="0" bIns="0" rtlCol="0"/>
          <a:lstStyle/>
          <a:p>
            <a:endParaRPr/>
          </a:p>
        </p:txBody>
      </p:sp>
    </p:spTree>
    <p:extLst>
      <p:ext uri="{BB962C8B-B14F-4D97-AF65-F5344CB8AC3E}">
        <p14:creationId xmlns:p14="http://schemas.microsoft.com/office/powerpoint/2010/main" val="17562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623049"/>
            <a:ext cx="1099128"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Analogy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12" name="object 2">
            <a:extLst>
              <a:ext uri="{FF2B5EF4-FFF2-40B4-BE49-F238E27FC236}">
                <a16:creationId xmlns:a16="http://schemas.microsoft.com/office/drawing/2014/main" id="{FCA481E4-D33F-4FFB-A927-24B99769EF5D}"/>
              </a:ext>
            </a:extLst>
          </p:cNvPr>
          <p:cNvSpPr/>
          <p:nvPr/>
        </p:nvSpPr>
        <p:spPr>
          <a:xfrm>
            <a:off x="5342829" y="3429000"/>
            <a:ext cx="6738478" cy="3300614"/>
          </a:xfrm>
          <a:prstGeom prst="rect">
            <a:avLst/>
          </a:prstGeom>
          <a:blipFill>
            <a:blip r:embed="rId3" cstate="print"/>
            <a:stretch>
              <a:fillRect/>
            </a:stretch>
          </a:blipFill>
        </p:spPr>
        <p:txBody>
          <a:bodyPr wrap="square" lIns="0" tIns="0" rIns="0" bIns="0" rtlCol="0"/>
          <a:lstStyle/>
          <a:p>
            <a:endParaRPr/>
          </a:p>
        </p:txBody>
      </p:sp>
      <p:sp>
        <p:nvSpPr>
          <p:cNvPr id="13" name="object 2">
            <a:extLst>
              <a:ext uri="{FF2B5EF4-FFF2-40B4-BE49-F238E27FC236}">
                <a16:creationId xmlns:a16="http://schemas.microsoft.com/office/drawing/2014/main" id="{4A2AD689-1B4B-493E-9130-ED84FAFAF921}"/>
              </a:ext>
            </a:extLst>
          </p:cNvPr>
          <p:cNvSpPr/>
          <p:nvPr/>
        </p:nvSpPr>
        <p:spPr>
          <a:xfrm>
            <a:off x="0" y="1323109"/>
            <a:ext cx="6313054" cy="2822861"/>
          </a:xfrm>
          <a:prstGeom prst="rect">
            <a:avLst/>
          </a:prstGeom>
          <a:blipFill>
            <a:blip r:embed="rId4" cstate="print"/>
            <a:stretch>
              <a:fillRect b="-4518"/>
            </a:stretch>
          </a:blipFill>
        </p:spPr>
        <p:txBody>
          <a:bodyPr wrap="square" lIns="0" tIns="0" rIns="0" bIns="0" rtlCol="0"/>
          <a:lstStyle/>
          <a:p>
            <a:endParaRPr/>
          </a:p>
        </p:txBody>
      </p:sp>
    </p:spTree>
    <p:extLst>
      <p:ext uri="{BB962C8B-B14F-4D97-AF65-F5344CB8AC3E}">
        <p14:creationId xmlns:p14="http://schemas.microsoft.com/office/powerpoint/2010/main" val="15297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1D96998-52C3-48C0-86F6-7C308D81F4CE}"/>
              </a:ext>
            </a:extLst>
          </p:cNvPr>
          <p:cNvSpPr txBox="1"/>
          <p:nvPr/>
        </p:nvSpPr>
        <p:spPr>
          <a:xfrm>
            <a:off x="0" y="1307222"/>
            <a:ext cx="1348510" cy="407035"/>
          </a:xfrm>
          <a:prstGeom prst="rect">
            <a:avLst/>
          </a:prstGeom>
          <a:solidFill>
            <a:srgbClr val="C00000"/>
          </a:solidFill>
        </p:spPr>
        <p:txBody>
          <a:bodyPr wrap="square" rtlCol="0">
            <a:spAutoFit/>
          </a:bodyPr>
          <a:lstStyle>
            <a:defPPr>
              <a:defRPr lang="en-US"/>
            </a:defPPr>
            <a:lvl1pPr>
              <a:lnSpc>
                <a:spcPct val="107000"/>
              </a:lnSpc>
              <a:spcAft>
                <a:spcPts val="2250"/>
              </a:spcAft>
              <a:defRPr sz="3200" b="1">
                <a:solidFill>
                  <a:srgbClr val="002060"/>
                </a:solidFill>
              </a:defRPr>
            </a:lvl1pPr>
          </a:lstStyle>
          <a:p>
            <a:r>
              <a:rPr lang="en-US" sz="2000" dirty="0">
                <a:solidFill>
                  <a:schemeClr val="bg1"/>
                </a:solidFill>
              </a:rPr>
              <a:t>Conclusion </a:t>
            </a:r>
          </a:p>
        </p:txBody>
      </p:sp>
      <p:pic>
        <p:nvPicPr>
          <p:cNvPr id="9" name="Picture 8">
            <a:extLst>
              <a:ext uri="{FF2B5EF4-FFF2-40B4-BE49-F238E27FC236}">
                <a16:creationId xmlns:a16="http://schemas.microsoft.com/office/drawing/2014/main" id="{330F14B5-C253-438C-B98A-D2794E583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054" y="147093"/>
            <a:ext cx="2203253" cy="970972"/>
          </a:xfrm>
          <a:prstGeom prst="rect">
            <a:avLst/>
          </a:prstGeom>
        </p:spPr>
      </p:pic>
      <p:sp>
        <p:nvSpPr>
          <p:cNvPr id="8" name="TextBox 7">
            <a:extLst>
              <a:ext uri="{FF2B5EF4-FFF2-40B4-BE49-F238E27FC236}">
                <a16:creationId xmlns:a16="http://schemas.microsoft.com/office/drawing/2014/main" id="{C7B31A68-00DC-4651-8A25-338AE8408284}"/>
              </a:ext>
            </a:extLst>
          </p:cNvPr>
          <p:cNvSpPr txBox="1"/>
          <p:nvPr/>
        </p:nvSpPr>
        <p:spPr>
          <a:xfrm>
            <a:off x="1660100" y="2246899"/>
            <a:ext cx="8361354" cy="1569660"/>
          </a:xfrm>
          <a:prstGeom prst="rect">
            <a:avLst/>
          </a:prstGeom>
          <a:noFill/>
        </p:spPr>
        <p:txBody>
          <a:bodyPr wrap="square">
            <a:spAutoFit/>
          </a:bodyPr>
          <a:lstStyle/>
          <a:p>
            <a:pPr marL="285750" indent="-285750">
              <a:buClr>
                <a:srgbClr val="C00000"/>
              </a:buClr>
              <a:buFont typeface="Arial" panose="020B0604020202020204" pitchFamily="34" charset="0"/>
              <a:buChar char="•"/>
            </a:pPr>
            <a:r>
              <a:rPr lang="en-US" sz="2400" dirty="0"/>
              <a:t>A VPC is your Private Section of AWS.</a:t>
            </a:r>
          </a:p>
          <a:p>
            <a:pPr marL="285750" indent="-285750">
              <a:buClr>
                <a:srgbClr val="C00000"/>
              </a:buClr>
              <a:buFont typeface="Arial" panose="020B0604020202020204" pitchFamily="34" charset="0"/>
              <a:buChar char="•"/>
            </a:pPr>
            <a:endParaRPr lang="en-US" sz="2400" dirty="0"/>
          </a:p>
          <a:p>
            <a:pPr marL="285750" indent="-285750">
              <a:buClr>
                <a:srgbClr val="C00000"/>
              </a:buClr>
              <a:buFont typeface="Arial" panose="020B0604020202020204" pitchFamily="34" charset="0"/>
              <a:buChar char="•"/>
            </a:pPr>
            <a:r>
              <a:rPr lang="en-US" sz="2400" dirty="0"/>
              <a:t>Where you can place AWS resources, and allow/restrict to access them</a:t>
            </a:r>
          </a:p>
        </p:txBody>
      </p:sp>
    </p:spTree>
    <p:extLst>
      <p:ext uri="{BB962C8B-B14F-4D97-AF65-F5344CB8AC3E}">
        <p14:creationId xmlns:p14="http://schemas.microsoft.com/office/powerpoint/2010/main" val="214922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13B631-0584-40FC-995D-A3CFABE27F7B}"/>
              </a:ext>
            </a:extLst>
          </p:cNvPr>
          <p:cNvSpPr txBox="1"/>
          <p:nvPr/>
        </p:nvSpPr>
        <p:spPr>
          <a:xfrm>
            <a:off x="4876800" y="3417240"/>
            <a:ext cx="2438399" cy="646331"/>
          </a:xfrm>
          <a:prstGeom prst="rect">
            <a:avLst/>
          </a:prstGeom>
          <a:noFill/>
        </p:spPr>
        <p:txBody>
          <a:bodyPr wrap="square" rtlCol="0">
            <a:spAutoFit/>
          </a:bodyPr>
          <a:lstStyle/>
          <a:p>
            <a:r>
              <a:rPr lang="en-US" sz="3600" b="1" dirty="0">
                <a:solidFill>
                  <a:srgbClr val="002060"/>
                </a:solidFill>
              </a:rPr>
              <a:t>Section # 2</a:t>
            </a:r>
          </a:p>
        </p:txBody>
      </p:sp>
      <p:sp>
        <p:nvSpPr>
          <p:cNvPr id="10" name="Rectangle: Rounded Corners 9">
            <a:extLst>
              <a:ext uri="{FF2B5EF4-FFF2-40B4-BE49-F238E27FC236}">
                <a16:creationId xmlns:a16="http://schemas.microsoft.com/office/drawing/2014/main" id="{1BF9AD67-E017-4C8F-AF9D-7608CA215AA8}"/>
              </a:ext>
            </a:extLst>
          </p:cNvPr>
          <p:cNvSpPr/>
          <p:nvPr/>
        </p:nvSpPr>
        <p:spPr>
          <a:xfrm>
            <a:off x="0" y="0"/>
            <a:ext cx="12192000" cy="4571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31D43C-8B75-4120-BF2D-69C508AD04DF}"/>
              </a:ext>
            </a:extLst>
          </p:cNvPr>
          <p:cNvSpPr/>
          <p:nvPr/>
        </p:nvSpPr>
        <p:spPr>
          <a:xfrm>
            <a:off x="3742701" y="4063571"/>
            <a:ext cx="4706608" cy="830997"/>
          </a:xfrm>
          <a:prstGeom prst="rect">
            <a:avLst/>
          </a:prstGeom>
        </p:spPr>
        <p:txBody>
          <a:bodyPr wrap="none">
            <a:spAutoFit/>
          </a:bodyPr>
          <a:lstStyle/>
          <a:p>
            <a:pPr algn="ctr"/>
            <a:r>
              <a:rPr lang="en-US" sz="2400" b="1" dirty="0"/>
              <a:t> Introduction to AWS Terminologies</a:t>
            </a:r>
          </a:p>
          <a:p>
            <a:pPr algn="ctr"/>
            <a:r>
              <a:rPr lang="en-US" sz="2400" b="1" dirty="0">
                <a:solidFill>
                  <a:schemeClr val="accent1">
                    <a:lumMod val="75000"/>
                  </a:schemeClr>
                </a:solidFill>
              </a:rPr>
              <a:t>EC2</a:t>
            </a:r>
          </a:p>
        </p:txBody>
      </p:sp>
      <p:pic>
        <p:nvPicPr>
          <p:cNvPr id="5" name="Picture 4">
            <a:extLst>
              <a:ext uri="{FF2B5EF4-FFF2-40B4-BE49-F238E27FC236}">
                <a16:creationId xmlns:a16="http://schemas.microsoft.com/office/drawing/2014/main" id="{B9781A70-0BEF-43E5-9773-59CDC4ABC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981" y="294873"/>
            <a:ext cx="5430844" cy="2393369"/>
          </a:xfrm>
          <a:prstGeom prst="rect">
            <a:avLst/>
          </a:prstGeom>
        </p:spPr>
      </p:pic>
      <p:pic>
        <p:nvPicPr>
          <p:cNvPr id="4" name="Picture 3">
            <a:extLst>
              <a:ext uri="{FF2B5EF4-FFF2-40B4-BE49-F238E27FC236}">
                <a16:creationId xmlns:a16="http://schemas.microsoft.com/office/drawing/2014/main" id="{36A4C2A4-5164-40B9-9F98-7A568E68ECCB}"/>
              </a:ext>
            </a:extLst>
          </p:cNvPr>
          <p:cNvPicPr>
            <a:picLocks noChangeAspect="1"/>
          </p:cNvPicPr>
          <p:nvPr/>
        </p:nvPicPr>
        <p:blipFill rotWithShape="1">
          <a:blip r:embed="rId3">
            <a:extLst>
              <a:ext uri="{28A0092B-C50C-407E-A947-70E740481C1C}">
                <a14:useLocalDpi xmlns:a14="http://schemas.microsoft.com/office/drawing/2010/main" val="0"/>
              </a:ext>
            </a:extLst>
          </a:blip>
          <a:srcRect l="27512" t="19425" r="34850" b="29432"/>
          <a:stretch/>
        </p:blipFill>
        <p:spPr>
          <a:xfrm>
            <a:off x="5361708" y="4773820"/>
            <a:ext cx="1468581" cy="2022764"/>
          </a:xfrm>
          <a:prstGeom prst="rect">
            <a:avLst/>
          </a:prstGeom>
        </p:spPr>
      </p:pic>
    </p:spTree>
    <p:extLst>
      <p:ext uri="{BB962C8B-B14F-4D97-AF65-F5344CB8AC3E}">
        <p14:creationId xmlns:p14="http://schemas.microsoft.com/office/powerpoint/2010/main" val="1926651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7277</TotalTime>
  <Words>1039</Words>
  <Application>Microsoft Office PowerPoint</Application>
  <PresentationFormat>Widescreen</PresentationFormat>
  <Paragraphs>146</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sf pro text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vt:lpstr>
      <vt:lpstr>Netflix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Hamad ameer</dc:creator>
  <cp:lastModifiedBy>Hamad</cp:lastModifiedBy>
  <cp:revision>234</cp:revision>
  <dcterms:created xsi:type="dcterms:W3CDTF">2020-06-04T07:46:55Z</dcterms:created>
  <dcterms:modified xsi:type="dcterms:W3CDTF">2021-04-29T21:42:12Z</dcterms:modified>
</cp:coreProperties>
</file>